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embeddings/oleObject1.wdp" ContentType="image/vnd.ms-photo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  <Override PartName="ppt/embeddings/oleObject1.wdp" ContentType="image/vnd.ms-photo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789" r:id="rId1"/>
    <p:sldMasterId id="2147483790" r:id="rId2"/>
  </p:sldMasterIdLst>
  <p:notesMasterIdLst>
    <p:notesMasterId r:id="rId3"/>
  </p:notesMasterIdLst>
  <p:handoutMasterIdLst>
    <p:handoutMasterId r:id="rId4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 horzBarState="maximized">
    <p:restoredLeft sz="1997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166" y="96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slide" Target="slides/slide33.xml"  /><Relationship Id="rId38" Type="http://schemas.openxmlformats.org/officeDocument/2006/relationships/slide" Target="slides/slide34.xml"  /><Relationship Id="rId39" Type="http://schemas.openxmlformats.org/officeDocument/2006/relationships/slide" Target="slides/slide35.xml"  /><Relationship Id="rId4" Type="http://schemas.openxmlformats.org/officeDocument/2006/relationships/handoutMaster" Target="handoutMasters/handoutMaster1.xml"  /><Relationship Id="rId40" Type="http://schemas.openxmlformats.org/officeDocument/2006/relationships/slide" Target="slides/slide36.xml"  /><Relationship Id="rId41" Type="http://schemas.openxmlformats.org/officeDocument/2006/relationships/slide" Target="slides/slide37.xml"  /><Relationship Id="rId42" Type="http://schemas.openxmlformats.org/officeDocument/2006/relationships/slide" Target="slides/slide38.xml"  /><Relationship Id="rId43" Type="http://schemas.openxmlformats.org/officeDocument/2006/relationships/slide" Target="slides/slide39.xml"  /><Relationship Id="rId44" Type="http://schemas.openxmlformats.org/officeDocument/2006/relationships/slide" Target="slides/slide40.xml"  /><Relationship Id="rId45" Type="http://schemas.openxmlformats.org/officeDocument/2006/relationships/slide" Target="slides/slide41.xml"  /><Relationship Id="rId46" Type="http://schemas.openxmlformats.org/officeDocument/2006/relationships/slide" Target="slides/slide42.xml"  /><Relationship Id="rId47" Type="http://schemas.openxmlformats.org/officeDocument/2006/relationships/presProps" Target="presProps.xml"  /><Relationship Id="rId48" Type="http://schemas.openxmlformats.org/officeDocument/2006/relationships/viewProps" Target="viewProps.xml"  /><Relationship Id="rId49" Type="http://schemas.openxmlformats.org/officeDocument/2006/relationships/theme" Target="theme/theme1.xml"  /><Relationship Id="rId5" Type="http://schemas.openxmlformats.org/officeDocument/2006/relationships/slide" Target="slides/slide1.xml"  /><Relationship Id="rId50" Type="http://schemas.openxmlformats.org/officeDocument/2006/relationships/tableStyles" Target="tableStyles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F1AF2E-F785-43C3-A3FF-2AC9D0B079CC}" type="doc">
      <dgm:prSet loTypeId="urn:microsoft.com/office/officeart/2005/8/layout/process1" loCatId="process" qsTypeId="urn:microsoft.com/office/officeart/2005/8/quickstyle/3d2" qsCatId="3D" csTypeId="urn:microsoft.com/office/officeart/2005/8/colors/colorful1#1" csCatId="colorful" phldr="1"/>
      <dgm:spPr/>
    </dgm:pt>
    <dgm:pt modelId="{DA1EBC2F-05FC-4E0A-BEC1-DD73ECC076BA}">
      <dgm:prSet phldrT="[텍스트]"/>
      <dgm:spPr/>
      <dgm:t>
        <a:bodyPr/>
        <a:lstStyle/>
        <a:p>
          <a:pPr latinLnBrk="1"/>
          <a:r>
            <a:rPr lang="ko-KR" altLang="en-US" dirty="0"/>
            <a:t>계획하기</a:t>
          </a:r>
        </a:p>
      </dgm:t>
    </dgm:pt>
    <dgm:pt modelId="{7163AD0F-8F7E-471C-A88E-89DE9392055D}" type="parTrans" cxnId="{5EECB54C-BAE3-4704-8DB9-A5E73151E572}">
      <dgm:prSet/>
      <dgm:spPr/>
      <dgm:t>
        <a:bodyPr/>
        <a:lstStyle/>
        <a:p>
          <a:pPr latinLnBrk="1"/>
          <a:endParaRPr lang="ko-KR" altLang="en-US"/>
        </a:p>
      </dgm:t>
    </dgm:pt>
    <dgm:pt modelId="{D7B2E85A-42C7-41B1-8013-F403F32EC3EA}" type="sibTrans" cxnId="{5EECB54C-BAE3-4704-8DB9-A5E73151E572}">
      <dgm:prSet/>
      <dgm:spPr/>
      <dgm:t>
        <a:bodyPr/>
        <a:lstStyle/>
        <a:p>
          <a:pPr latinLnBrk="1"/>
          <a:endParaRPr lang="ko-KR" altLang="en-US"/>
        </a:p>
      </dgm:t>
    </dgm:pt>
    <dgm:pt modelId="{DE224D9E-2603-4AA6-80DA-3FB2B0596C78}">
      <dgm:prSet phldrT="[텍스트]"/>
      <dgm:spPr/>
      <dgm:t>
        <a:bodyPr/>
        <a:lstStyle/>
        <a:p>
          <a:pPr latinLnBrk="1"/>
          <a:r>
            <a:rPr lang="ko-KR" altLang="en-US" dirty="0"/>
            <a:t>구조세우기</a:t>
          </a:r>
        </a:p>
      </dgm:t>
    </dgm:pt>
    <dgm:pt modelId="{D018B11A-8500-4445-ADD1-0A535C355F4E}" type="parTrans" cxnId="{D60335BF-2F9B-48AB-A958-34C9C9899173}">
      <dgm:prSet/>
      <dgm:spPr/>
      <dgm:t>
        <a:bodyPr/>
        <a:lstStyle/>
        <a:p>
          <a:pPr latinLnBrk="1"/>
          <a:endParaRPr lang="ko-KR" altLang="en-US"/>
        </a:p>
      </dgm:t>
    </dgm:pt>
    <dgm:pt modelId="{A232FD43-4B27-4029-843A-6F3AA30DC05F}" type="sibTrans" cxnId="{D60335BF-2F9B-48AB-A958-34C9C9899173}">
      <dgm:prSet/>
      <dgm:spPr/>
      <dgm:t>
        <a:bodyPr/>
        <a:lstStyle/>
        <a:p>
          <a:pPr latinLnBrk="1"/>
          <a:endParaRPr lang="ko-KR" altLang="en-US"/>
        </a:p>
      </dgm:t>
    </dgm:pt>
    <dgm:pt modelId="{11B99960-91B1-4C55-B359-78C43E6ECFAD}">
      <dgm:prSet phldrT="[텍스트]"/>
      <dgm:spPr/>
      <dgm:t>
        <a:bodyPr/>
        <a:lstStyle/>
        <a:p>
          <a:pPr latinLnBrk="1"/>
          <a:r>
            <a:rPr lang="ko-KR" altLang="en-US" dirty="0"/>
            <a:t>개요 작성</a:t>
          </a:r>
        </a:p>
      </dgm:t>
    </dgm:pt>
    <dgm:pt modelId="{3590A976-BB15-4315-9360-66DF2D6C5A68}" type="parTrans" cxnId="{597C6AB1-9381-4389-80EE-957B54F5C040}">
      <dgm:prSet/>
      <dgm:spPr/>
      <dgm:t>
        <a:bodyPr/>
        <a:lstStyle/>
        <a:p>
          <a:pPr latinLnBrk="1"/>
          <a:endParaRPr lang="ko-KR" altLang="en-US"/>
        </a:p>
      </dgm:t>
    </dgm:pt>
    <dgm:pt modelId="{EED64BF1-738C-4958-B25A-BB3A79055E88}" type="sibTrans" cxnId="{597C6AB1-9381-4389-80EE-957B54F5C040}">
      <dgm:prSet/>
      <dgm:spPr/>
      <dgm:t>
        <a:bodyPr/>
        <a:lstStyle/>
        <a:p>
          <a:pPr latinLnBrk="1"/>
          <a:endParaRPr lang="ko-KR" altLang="en-US"/>
        </a:p>
      </dgm:t>
    </dgm:pt>
    <dgm:pt modelId="{809B0B95-513F-42BD-8E94-45D9843602C5}" type="pres">
      <dgm:prSet presAssocID="{F7F1AF2E-F785-43C3-A3FF-2AC9D0B079CC}" presName="Name0" presStyleCnt="0">
        <dgm:presLayoutVars>
          <dgm:dir/>
          <dgm:resizeHandles val="exact"/>
        </dgm:presLayoutVars>
      </dgm:prSet>
      <dgm:spPr/>
    </dgm:pt>
    <dgm:pt modelId="{30FC2819-9B8B-443B-91FC-EB4A62F640E1}" type="pres">
      <dgm:prSet presAssocID="{DA1EBC2F-05FC-4E0A-BEC1-DD73ECC076BA}" presName="node" presStyleLbl="node1" presStyleIdx="0" presStyleCnt="3">
        <dgm:presLayoutVars>
          <dgm:bulletEnabled val="1"/>
        </dgm:presLayoutVars>
      </dgm:prSet>
      <dgm:spPr/>
    </dgm:pt>
    <dgm:pt modelId="{30F7E243-C2D6-4D73-AF65-331BAF39D480}" type="pres">
      <dgm:prSet presAssocID="{D7B2E85A-42C7-41B1-8013-F403F32EC3EA}" presName="sibTrans" presStyleLbl="sibTrans2D1" presStyleIdx="0" presStyleCnt="2"/>
      <dgm:spPr/>
    </dgm:pt>
    <dgm:pt modelId="{DD97DCAF-E214-4693-976F-909CAF0B5B86}" type="pres">
      <dgm:prSet presAssocID="{D7B2E85A-42C7-41B1-8013-F403F32EC3EA}" presName="connectorText" presStyleLbl="sibTrans2D1" presStyleIdx="0" presStyleCnt="2"/>
      <dgm:spPr/>
    </dgm:pt>
    <dgm:pt modelId="{A944E948-C441-438E-A931-AB81A20C861F}" type="pres">
      <dgm:prSet presAssocID="{DE224D9E-2603-4AA6-80DA-3FB2B0596C78}" presName="node" presStyleLbl="node1" presStyleIdx="1" presStyleCnt="3">
        <dgm:presLayoutVars>
          <dgm:bulletEnabled val="1"/>
        </dgm:presLayoutVars>
      </dgm:prSet>
      <dgm:spPr/>
    </dgm:pt>
    <dgm:pt modelId="{2EE83787-0692-43C4-BCBC-22CABEFB8260}" type="pres">
      <dgm:prSet presAssocID="{A232FD43-4B27-4029-843A-6F3AA30DC05F}" presName="sibTrans" presStyleLbl="sibTrans2D1" presStyleIdx="1" presStyleCnt="2"/>
      <dgm:spPr/>
    </dgm:pt>
    <dgm:pt modelId="{C0DE4D66-F6BF-4A41-B4F7-4745D1D3A77F}" type="pres">
      <dgm:prSet presAssocID="{A232FD43-4B27-4029-843A-6F3AA30DC05F}" presName="connectorText" presStyleLbl="sibTrans2D1" presStyleIdx="1" presStyleCnt="2"/>
      <dgm:spPr/>
    </dgm:pt>
    <dgm:pt modelId="{A46E91CC-F7F0-4224-8BA0-41E1E049C175}" type="pres">
      <dgm:prSet presAssocID="{11B99960-91B1-4C55-B359-78C43E6ECFAD}" presName="node" presStyleLbl="node1" presStyleIdx="2" presStyleCnt="3">
        <dgm:presLayoutVars>
          <dgm:bulletEnabled val="1"/>
        </dgm:presLayoutVars>
      </dgm:prSet>
      <dgm:spPr/>
    </dgm:pt>
  </dgm:ptLst>
  <dgm:cxnLst>
    <dgm:cxn modelId="{C6084B37-FD6E-4FFB-89BF-C97555C7BA82}" type="presOf" srcId="{11B99960-91B1-4C55-B359-78C43E6ECFAD}" destId="{A46E91CC-F7F0-4224-8BA0-41E1E049C175}" srcOrd="0" destOrd="0" presId="urn:microsoft.com/office/officeart/2005/8/layout/process1"/>
    <dgm:cxn modelId="{FE7B133C-7B02-460E-9BC8-CD9ACD569816}" type="presOf" srcId="{A232FD43-4B27-4029-843A-6F3AA30DC05F}" destId="{C0DE4D66-F6BF-4A41-B4F7-4745D1D3A77F}" srcOrd="1" destOrd="0" presId="urn:microsoft.com/office/officeart/2005/8/layout/process1"/>
    <dgm:cxn modelId="{34AA5260-9D39-4C97-8B95-51011926B248}" type="presOf" srcId="{DE224D9E-2603-4AA6-80DA-3FB2B0596C78}" destId="{A944E948-C441-438E-A931-AB81A20C861F}" srcOrd="0" destOrd="0" presId="urn:microsoft.com/office/officeart/2005/8/layout/process1"/>
    <dgm:cxn modelId="{E813B345-7801-4C69-ABCC-FA278EF6952F}" type="presOf" srcId="{A232FD43-4B27-4029-843A-6F3AA30DC05F}" destId="{2EE83787-0692-43C4-BCBC-22CABEFB8260}" srcOrd="0" destOrd="0" presId="urn:microsoft.com/office/officeart/2005/8/layout/process1"/>
    <dgm:cxn modelId="{AD586B6C-D486-42E2-954C-CD0F0B397216}" type="presOf" srcId="{D7B2E85A-42C7-41B1-8013-F403F32EC3EA}" destId="{DD97DCAF-E214-4693-976F-909CAF0B5B86}" srcOrd="1" destOrd="0" presId="urn:microsoft.com/office/officeart/2005/8/layout/process1"/>
    <dgm:cxn modelId="{5EECB54C-BAE3-4704-8DB9-A5E73151E572}" srcId="{F7F1AF2E-F785-43C3-A3FF-2AC9D0B079CC}" destId="{DA1EBC2F-05FC-4E0A-BEC1-DD73ECC076BA}" srcOrd="0" destOrd="0" parTransId="{7163AD0F-8F7E-471C-A88E-89DE9392055D}" sibTransId="{D7B2E85A-42C7-41B1-8013-F403F32EC3EA}"/>
    <dgm:cxn modelId="{93AA3251-79F1-4802-A90D-D7C1368ADED0}" type="presOf" srcId="{DA1EBC2F-05FC-4E0A-BEC1-DD73ECC076BA}" destId="{30FC2819-9B8B-443B-91FC-EB4A62F640E1}" srcOrd="0" destOrd="0" presId="urn:microsoft.com/office/officeart/2005/8/layout/process1"/>
    <dgm:cxn modelId="{0C171775-80F7-4C8F-8DBB-0440F8DB09CE}" type="presOf" srcId="{D7B2E85A-42C7-41B1-8013-F403F32EC3EA}" destId="{30F7E243-C2D6-4D73-AF65-331BAF39D480}" srcOrd="0" destOrd="0" presId="urn:microsoft.com/office/officeart/2005/8/layout/process1"/>
    <dgm:cxn modelId="{2C7DDEAF-3866-4C78-8512-E05252DD4C98}" type="presOf" srcId="{F7F1AF2E-F785-43C3-A3FF-2AC9D0B079CC}" destId="{809B0B95-513F-42BD-8E94-45D9843602C5}" srcOrd="0" destOrd="0" presId="urn:microsoft.com/office/officeart/2005/8/layout/process1"/>
    <dgm:cxn modelId="{597C6AB1-9381-4389-80EE-957B54F5C040}" srcId="{F7F1AF2E-F785-43C3-A3FF-2AC9D0B079CC}" destId="{11B99960-91B1-4C55-B359-78C43E6ECFAD}" srcOrd="2" destOrd="0" parTransId="{3590A976-BB15-4315-9360-66DF2D6C5A68}" sibTransId="{EED64BF1-738C-4958-B25A-BB3A79055E88}"/>
    <dgm:cxn modelId="{D60335BF-2F9B-48AB-A958-34C9C9899173}" srcId="{F7F1AF2E-F785-43C3-A3FF-2AC9D0B079CC}" destId="{DE224D9E-2603-4AA6-80DA-3FB2B0596C78}" srcOrd="1" destOrd="0" parTransId="{D018B11A-8500-4445-ADD1-0A535C355F4E}" sibTransId="{A232FD43-4B27-4029-843A-6F3AA30DC05F}"/>
    <dgm:cxn modelId="{11D59B02-2234-4A71-ACE0-89D420CB92B5}" type="presParOf" srcId="{809B0B95-513F-42BD-8E94-45D9843602C5}" destId="{30FC2819-9B8B-443B-91FC-EB4A62F640E1}" srcOrd="0" destOrd="0" presId="urn:microsoft.com/office/officeart/2005/8/layout/process1"/>
    <dgm:cxn modelId="{A5F3C23D-C91C-419E-A51F-4EEB74BE44A7}" type="presParOf" srcId="{809B0B95-513F-42BD-8E94-45D9843602C5}" destId="{30F7E243-C2D6-4D73-AF65-331BAF39D480}" srcOrd="1" destOrd="0" presId="urn:microsoft.com/office/officeart/2005/8/layout/process1"/>
    <dgm:cxn modelId="{C63AEEBE-274A-4E3B-A7F6-A4EC7618D255}" type="presParOf" srcId="{30F7E243-C2D6-4D73-AF65-331BAF39D480}" destId="{DD97DCAF-E214-4693-976F-909CAF0B5B86}" srcOrd="0" destOrd="0" presId="urn:microsoft.com/office/officeart/2005/8/layout/process1"/>
    <dgm:cxn modelId="{9F8BA38A-BEA7-4630-AAC5-87BF4D2A881B}" type="presParOf" srcId="{809B0B95-513F-42BD-8E94-45D9843602C5}" destId="{A944E948-C441-438E-A931-AB81A20C861F}" srcOrd="2" destOrd="0" presId="urn:microsoft.com/office/officeart/2005/8/layout/process1"/>
    <dgm:cxn modelId="{719E4320-237A-4C7D-968D-F1C2478C2EF3}" type="presParOf" srcId="{809B0B95-513F-42BD-8E94-45D9843602C5}" destId="{2EE83787-0692-43C4-BCBC-22CABEFB8260}" srcOrd="3" destOrd="0" presId="urn:microsoft.com/office/officeart/2005/8/layout/process1"/>
    <dgm:cxn modelId="{546846CA-791C-4C18-9753-838D936E1B9C}" type="presParOf" srcId="{2EE83787-0692-43C4-BCBC-22CABEFB8260}" destId="{C0DE4D66-F6BF-4A41-B4F7-4745D1D3A77F}" srcOrd="0" destOrd="0" presId="urn:microsoft.com/office/officeart/2005/8/layout/process1"/>
    <dgm:cxn modelId="{052CF271-75CB-4050-9EF8-4E6CCE51F399}" type="presParOf" srcId="{809B0B95-513F-42BD-8E94-45D9843602C5}" destId="{A46E91CC-F7F0-4224-8BA0-41E1E049C17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184667-9D6D-43B2-9A43-709628D2DBFD}" type="doc">
      <dgm:prSet loTypeId="urn:microsoft.com/office/officeart/2005/8/layout/chevron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62B7EB7-6753-4C7C-A449-06F545B6AE05}">
      <dgm:prSet phldrT="[텍스트]"/>
      <dgm:spPr/>
      <dgm:t>
        <a:bodyPr/>
        <a:lstStyle/>
        <a:p>
          <a:pPr latinLnBrk="1"/>
          <a:r>
            <a:rPr lang="ko-KR" altLang="en-US" dirty="0"/>
            <a:t>표현법</a:t>
          </a:r>
        </a:p>
      </dgm:t>
    </dgm:pt>
    <dgm:pt modelId="{7BF1D7F3-C865-4855-A460-E975F91D3205}" type="parTrans" cxnId="{F4F22C1E-A385-4FA1-8AC5-108F43649905}">
      <dgm:prSet/>
      <dgm:spPr/>
      <dgm:t>
        <a:bodyPr/>
        <a:lstStyle/>
        <a:p>
          <a:pPr latinLnBrk="1"/>
          <a:endParaRPr lang="ko-KR" altLang="en-US"/>
        </a:p>
      </dgm:t>
    </dgm:pt>
    <dgm:pt modelId="{517BB3BB-1D9A-4B62-BE1C-633062A13C75}" type="sibTrans" cxnId="{F4F22C1E-A385-4FA1-8AC5-108F43649905}">
      <dgm:prSet/>
      <dgm:spPr/>
      <dgm:t>
        <a:bodyPr/>
        <a:lstStyle/>
        <a:p>
          <a:pPr latinLnBrk="1"/>
          <a:endParaRPr lang="ko-KR" altLang="en-US"/>
        </a:p>
      </dgm:t>
    </dgm:pt>
    <dgm:pt modelId="{6DCFA4EF-EA3B-4BE8-8ECA-7FE6711B313A}">
      <dgm:prSet phldrT="[텍스트]"/>
      <dgm:spPr/>
      <dgm:t>
        <a:bodyPr/>
        <a:lstStyle/>
        <a:p>
          <a:pPr latinLnBrk="1"/>
          <a:r>
            <a:rPr lang="ko-KR" altLang="en-US" dirty="0"/>
            <a:t>문장화된 형태의 항목 개요</a:t>
          </a:r>
        </a:p>
      </dgm:t>
    </dgm:pt>
    <dgm:pt modelId="{7F974AD0-3918-4EFD-B128-D39724156DE7}" type="parTrans" cxnId="{E3675EF1-A06F-43CD-8B4B-B550A2BFDF72}">
      <dgm:prSet/>
      <dgm:spPr/>
      <dgm:t>
        <a:bodyPr/>
        <a:lstStyle/>
        <a:p>
          <a:pPr latinLnBrk="1"/>
          <a:endParaRPr lang="ko-KR" altLang="en-US"/>
        </a:p>
      </dgm:t>
    </dgm:pt>
    <dgm:pt modelId="{9D7EF342-7F07-4419-B4F2-270C517CF193}" type="sibTrans" cxnId="{E3675EF1-A06F-43CD-8B4B-B550A2BFDF72}">
      <dgm:prSet/>
      <dgm:spPr/>
      <dgm:t>
        <a:bodyPr/>
        <a:lstStyle/>
        <a:p>
          <a:pPr latinLnBrk="1"/>
          <a:endParaRPr lang="ko-KR" altLang="en-US"/>
        </a:p>
      </dgm:t>
    </dgm:pt>
    <dgm:pt modelId="{1E319465-A794-47A1-B678-FA8884BBF956}">
      <dgm:prSet phldrT="[텍스트]"/>
      <dgm:spPr/>
      <dgm:t>
        <a:bodyPr/>
        <a:lstStyle/>
        <a:p>
          <a:pPr latinLnBrk="1"/>
          <a:r>
            <a:rPr lang="ko-KR" altLang="en-US" dirty="0"/>
            <a:t>짤막한 명사형 구절 활용을 통한 개요</a:t>
          </a:r>
        </a:p>
      </dgm:t>
    </dgm:pt>
    <dgm:pt modelId="{55C280A9-E950-4E40-A8E9-63DAE84DAFB7}" type="parTrans" cxnId="{5B858AEC-8D0A-471E-B0E5-A13B10F1A20D}">
      <dgm:prSet/>
      <dgm:spPr/>
      <dgm:t>
        <a:bodyPr/>
        <a:lstStyle/>
        <a:p>
          <a:pPr latinLnBrk="1"/>
          <a:endParaRPr lang="ko-KR" altLang="en-US"/>
        </a:p>
      </dgm:t>
    </dgm:pt>
    <dgm:pt modelId="{0E4DA226-BB3A-481F-BC77-EE4D1895F3F6}" type="sibTrans" cxnId="{5B858AEC-8D0A-471E-B0E5-A13B10F1A20D}">
      <dgm:prSet/>
      <dgm:spPr/>
      <dgm:t>
        <a:bodyPr/>
        <a:lstStyle/>
        <a:p>
          <a:pPr latinLnBrk="1"/>
          <a:endParaRPr lang="ko-KR" altLang="en-US"/>
        </a:p>
      </dgm:t>
    </dgm:pt>
    <dgm:pt modelId="{6E40109E-19D4-4953-BCF3-F867E949771F}">
      <dgm:prSet phldrT="[텍스트]"/>
      <dgm:spPr/>
      <dgm:t>
        <a:bodyPr/>
        <a:lstStyle/>
        <a:p>
          <a:pPr latinLnBrk="1"/>
          <a:r>
            <a:rPr lang="ko-KR" altLang="en-US" dirty="0"/>
            <a:t>작성단위</a:t>
          </a:r>
        </a:p>
      </dgm:t>
    </dgm:pt>
    <dgm:pt modelId="{DDA268C5-72E8-4A8B-A64F-869C6ED7B29C}" type="parTrans" cxnId="{0CB8A27D-2825-4FA7-9591-B8CB50FC5267}">
      <dgm:prSet/>
      <dgm:spPr/>
      <dgm:t>
        <a:bodyPr/>
        <a:lstStyle/>
        <a:p>
          <a:pPr latinLnBrk="1"/>
          <a:endParaRPr lang="ko-KR" altLang="en-US"/>
        </a:p>
      </dgm:t>
    </dgm:pt>
    <dgm:pt modelId="{6B18EB03-0C98-4D74-86A7-4229F75DC02A}" type="sibTrans" cxnId="{0CB8A27D-2825-4FA7-9591-B8CB50FC5267}">
      <dgm:prSet/>
      <dgm:spPr/>
      <dgm:t>
        <a:bodyPr/>
        <a:lstStyle/>
        <a:p>
          <a:pPr latinLnBrk="1"/>
          <a:endParaRPr lang="ko-KR" altLang="en-US"/>
        </a:p>
      </dgm:t>
    </dgm:pt>
    <dgm:pt modelId="{8A4BDEFA-1EDD-4CC0-850C-FC1D973C3650}">
      <dgm:prSet phldrT="[텍스트]"/>
      <dgm:spPr/>
      <dgm:t>
        <a:bodyPr/>
        <a:lstStyle/>
        <a:p>
          <a:pPr latinLnBrk="1"/>
          <a:r>
            <a:rPr lang="ko-KR" altLang="en-US" dirty="0"/>
            <a:t>문단 단위로 다루게 될 내용까지를 명시</a:t>
          </a:r>
        </a:p>
      </dgm:t>
    </dgm:pt>
    <dgm:pt modelId="{84025181-C9C6-45EF-B1DA-483EBD9E850B}" type="parTrans" cxnId="{A1CE8B0B-979A-4904-A1AD-6BA1A431CAD6}">
      <dgm:prSet/>
      <dgm:spPr/>
      <dgm:t>
        <a:bodyPr/>
        <a:lstStyle/>
        <a:p>
          <a:pPr latinLnBrk="1"/>
          <a:endParaRPr lang="ko-KR" altLang="en-US"/>
        </a:p>
      </dgm:t>
    </dgm:pt>
    <dgm:pt modelId="{071ECBC8-8A70-4508-9B46-D2BFCF54C249}" type="sibTrans" cxnId="{A1CE8B0B-979A-4904-A1AD-6BA1A431CAD6}">
      <dgm:prSet/>
      <dgm:spPr/>
      <dgm:t>
        <a:bodyPr/>
        <a:lstStyle/>
        <a:p>
          <a:pPr latinLnBrk="1"/>
          <a:endParaRPr lang="ko-KR" altLang="en-US"/>
        </a:p>
      </dgm:t>
    </dgm:pt>
    <dgm:pt modelId="{4AFA2DEB-59DA-4315-9BCA-B3C13084F0C1}">
      <dgm:prSet phldrT="[텍스트]"/>
      <dgm:spPr/>
      <dgm:t>
        <a:bodyPr/>
        <a:lstStyle/>
        <a:p>
          <a:pPr latinLnBrk="1"/>
          <a:r>
            <a:rPr lang="ko-KR" altLang="en-US" dirty="0"/>
            <a:t>각 장과 절을 구성하는 주제와 논증에 대해 기록</a:t>
          </a:r>
        </a:p>
      </dgm:t>
    </dgm:pt>
    <dgm:pt modelId="{79DE75FA-1124-437F-B8BB-AABA08311960}" type="parTrans" cxnId="{04DBF2E8-FA76-454C-B429-BC21C28145DB}">
      <dgm:prSet/>
      <dgm:spPr/>
      <dgm:t>
        <a:bodyPr/>
        <a:lstStyle/>
        <a:p>
          <a:pPr latinLnBrk="1"/>
          <a:endParaRPr lang="ko-KR" altLang="en-US"/>
        </a:p>
      </dgm:t>
    </dgm:pt>
    <dgm:pt modelId="{D2A07C3B-AE8D-444E-98D2-538532D35810}" type="sibTrans" cxnId="{04DBF2E8-FA76-454C-B429-BC21C28145DB}">
      <dgm:prSet/>
      <dgm:spPr/>
      <dgm:t>
        <a:bodyPr/>
        <a:lstStyle/>
        <a:p>
          <a:pPr latinLnBrk="1"/>
          <a:endParaRPr lang="ko-KR" altLang="en-US"/>
        </a:p>
      </dgm:t>
    </dgm:pt>
    <dgm:pt modelId="{1AAEDC92-8642-4831-AFB9-6147D5AC1AED}">
      <dgm:prSet phldrT="[텍스트]"/>
      <dgm:spPr/>
      <dgm:t>
        <a:bodyPr/>
        <a:lstStyle/>
        <a:p>
          <a:pPr latinLnBrk="1"/>
          <a:r>
            <a:rPr lang="ko-KR" altLang="en-US" dirty="0"/>
            <a:t>검토요소</a:t>
          </a:r>
        </a:p>
      </dgm:t>
    </dgm:pt>
    <dgm:pt modelId="{B88D9120-49E4-4BA7-A956-1B9C7024BA1C}" type="parTrans" cxnId="{E8B6B405-68F1-4067-B70E-FC4F4B18F340}">
      <dgm:prSet/>
      <dgm:spPr/>
      <dgm:t>
        <a:bodyPr/>
        <a:lstStyle/>
        <a:p>
          <a:pPr latinLnBrk="1"/>
          <a:endParaRPr lang="ko-KR" altLang="en-US"/>
        </a:p>
      </dgm:t>
    </dgm:pt>
    <dgm:pt modelId="{FC078162-9171-4438-B01C-0511B1A52B67}" type="sibTrans" cxnId="{E8B6B405-68F1-4067-B70E-FC4F4B18F340}">
      <dgm:prSet/>
      <dgm:spPr/>
      <dgm:t>
        <a:bodyPr/>
        <a:lstStyle/>
        <a:p>
          <a:pPr latinLnBrk="1"/>
          <a:endParaRPr lang="ko-KR" altLang="en-US"/>
        </a:p>
      </dgm:t>
    </dgm:pt>
    <dgm:pt modelId="{6A2DA135-A25C-4271-ACD4-650E767C40C4}">
      <dgm:prSet phldrT="[텍스트]"/>
      <dgm:spPr/>
      <dgm:t>
        <a:bodyPr/>
        <a:lstStyle/>
        <a:p>
          <a:pPr latinLnBrk="1"/>
          <a:r>
            <a:rPr lang="ko-KR" altLang="en-US" dirty="0"/>
            <a:t>상위 항목과 하위 논거의 유기적 관계</a:t>
          </a:r>
        </a:p>
      </dgm:t>
    </dgm:pt>
    <dgm:pt modelId="{2D8F432F-9CD0-40A4-BABB-BB828A55130F}" type="parTrans" cxnId="{2C5BB58F-F6E4-48FC-9567-FC1EF3C123C1}">
      <dgm:prSet/>
      <dgm:spPr/>
      <dgm:t>
        <a:bodyPr/>
        <a:lstStyle/>
        <a:p>
          <a:pPr latinLnBrk="1"/>
          <a:endParaRPr lang="ko-KR" altLang="en-US"/>
        </a:p>
      </dgm:t>
    </dgm:pt>
    <dgm:pt modelId="{172F61BD-4938-4A5A-8360-BF1AF9C0440F}" type="sibTrans" cxnId="{2C5BB58F-F6E4-48FC-9567-FC1EF3C123C1}">
      <dgm:prSet/>
      <dgm:spPr/>
      <dgm:t>
        <a:bodyPr/>
        <a:lstStyle/>
        <a:p>
          <a:pPr latinLnBrk="1"/>
          <a:endParaRPr lang="ko-KR" altLang="en-US"/>
        </a:p>
      </dgm:t>
    </dgm:pt>
    <dgm:pt modelId="{D57EED9C-2964-451F-AC8F-2A9AA10A22FC}">
      <dgm:prSet phldrT="[텍스트]"/>
      <dgm:spPr/>
      <dgm:t>
        <a:bodyPr/>
        <a:lstStyle/>
        <a:p>
          <a:pPr latinLnBrk="1"/>
          <a:r>
            <a:rPr lang="ko-KR" altLang="en-US" dirty="0"/>
            <a:t>논거들의 논리적 배열 </a:t>
          </a:r>
          <a:r>
            <a:rPr lang="ko-KR" altLang="en-US"/>
            <a:t>순서 </a:t>
          </a:r>
          <a:endParaRPr lang="ko-KR" altLang="en-US" dirty="0"/>
        </a:p>
      </dgm:t>
    </dgm:pt>
    <dgm:pt modelId="{4D96B4A5-CCD8-448E-B61C-19C98CAA9F4F}" type="parTrans" cxnId="{FF9AB520-4233-4F94-80BA-1AF1E8FBE858}">
      <dgm:prSet/>
      <dgm:spPr/>
      <dgm:t>
        <a:bodyPr/>
        <a:lstStyle/>
        <a:p>
          <a:pPr latinLnBrk="1"/>
          <a:endParaRPr lang="ko-KR" altLang="en-US"/>
        </a:p>
      </dgm:t>
    </dgm:pt>
    <dgm:pt modelId="{506B51F2-982A-447E-B5BF-CFAE419F5496}" type="sibTrans" cxnId="{FF9AB520-4233-4F94-80BA-1AF1E8FBE858}">
      <dgm:prSet/>
      <dgm:spPr/>
      <dgm:t>
        <a:bodyPr/>
        <a:lstStyle/>
        <a:p>
          <a:pPr latinLnBrk="1"/>
          <a:endParaRPr lang="ko-KR" altLang="en-US"/>
        </a:p>
      </dgm:t>
    </dgm:pt>
    <dgm:pt modelId="{B7246335-0DAD-4BF3-8143-C67454D81130}" type="pres">
      <dgm:prSet presAssocID="{69184667-9D6D-43B2-9A43-709628D2DBFD}" presName="linearFlow" presStyleCnt="0">
        <dgm:presLayoutVars>
          <dgm:dir/>
          <dgm:animLvl val="lvl"/>
          <dgm:resizeHandles val="exact"/>
        </dgm:presLayoutVars>
      </dgm:prSet>
      <dgm:spPr/>
    </dgm:pt>
    <dgm:pt modelId="{BB9E87BC-DD4F-426B-8C8F-0DFF7B505169}" type="pres">
      <dgm:prSet presAssocID="{962B7EB7-6753-4C7C-A449-06F545B6AE05}" presName="composite" presStyleCnt="0"/>
      <dgm:spPr/>
    </dgm:pt>
    <dgm:pt modelId="{13A39E77-293E-4363-BF23-5F460FC37006}" type="pres">
      <dgm:prSet presAssocID="{962B7EB7-6753-4C7C-A449-06F545B6AE0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64AA17B-E9E2-4313-A02B-2F75D849317A}" type="pres">
      <dgm:prSet presAssocID="{962B7EB7-6753-4C7C-A449-06F545B6AE05}" presName="descendantText" presStyleLbl="alignAcc1" presStyleIdx="0" presStyleCnt="3">
        <dgm:presLayoutVars>
          <dgm:bulletEnabled val="1"/>
        </dgm:presLayoutVars>
      </dgm:prSet>
      <dgm:spPr/>
    </dgm:pt>
    <dgm:pt modelId="{D0435390-470B-4D36-9197-CED388A6C487}" type="pres">
      <dgm:prSet presAssocID="{517BB3BB-1D9A-4B62-BE1C-633062A13C75}" presName="sp" presStyleCnt="0"/>
      <dgm:spPr/>
    </dgm:pt>
    <dgm:pt modelId="{2D949731-B599-48D2-A18C-AE224EB8D939}" type="pres">
      <dgm:prSet presAssocID="{6E40109E-19D4-4953-BCF3-F867E949771F}" presName="composite" presStyleCnt="0"/>
      <dgm:spPr/>
    </dgm:pt>
    <dgm:pt modelId="{4F1AAAC4-45F1-477E-8EF2-6AE059C5B792}" type="pres">
      <dgm:prSet presAssocID="{6E40109E-19D4-4953-BCF3-F867E949771F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747B671-E815-414C-BBF9-ED48590F75D1}" type="pres">
      <dgm:prSet presAssocID="{6E40109E-19D4-4953-BCF3-F867E949771F}" presName="descendantText" presStyleLbl="alignAcc1" presStyleIdx="1" presStyleCnt="3">
        <dgm:presLayoutVars>
          <dgm:bulletEnabled val="1"/>
        </dgm:presLayoutVars>
      </dgm:prSet>
      <dgm:spPr/>
    </dgm:pt>
    <dgm:pt modelId="{F177A20F-672E-4546-852A-02618A0BAB7B}" type="pres">
      <dgm:prSet presAssocID="{6B18EB03-0C98-4D74-86A7-4229F75DC02A}" presName="sp" presStyleCnt="0"/>
      <dgm:spPr/>
    </dgm:pt>
    <dgm:pt modelId="{AEC51678-4BEF-4187-9B6B-2DA7B0C3786E}" type="pres">
      <dgm:prSet presAssocID="{1AAEDC92-8642-4831-AFB9-6147D5AC1AED}" presName="composite" presStyleCnt="0"/>
      <dgm:spPr/>
    </dgm:pt>
    <dgm:pt modelId="{D1720E70-5895-44D0-B7FE-441384657CB7}" type="pres">
      <dgm:prSet presAssocID="{1AAEDC92-8642-4831-AFB9-6147D5AC1AE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5BE5602-1A40-4927-A81C-A847FABC9BC5}" type="pres">
      <dgm:prSet presAssocID="{1AAEDC92-8642-4831-AFB9-6147D5AC1AE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8B6B405-68F1-4067-B70E-FC4F4B18F340}" srcId="{69184667-9D6D-43B2-9A43-709628D2DBFD}" destId="{1AAEDC92-8642-4831-AFB9-6147D5AC1AED}" srcOrd="2" destOrd="0" parTransId="{B88D9120-49E4-4BA7-A956-1B9C7024BA1C}" sibTransId="{FC078162-9171-4438-B01C-0511B1A52B67}"/>
    <dgm:cxn modelId="{A1CE8B0B-979A-4904-A1AD-6BA1A431CAD6}" srcId="{6E40109E-19D4-4953-BCF3-F867E949771F}" destId="{8A4BDEFA-1EDD-4CC0-850C-FC1D973C3650}" srcOrd="0" destOrd="0" parTransId="{84025181-C9C6-45EF-B1DA-483EBD9E850B}" sibTransId="{071ECBC8-8A70-4508-9B46-D2BFCF54C249}"/>
    <dgm:cxn modelId="{5E269E17-D346-4EF8-90C7-FD687EE649F0}" type="presOf" srcId="{962B7EB7-6753-4C7C-A449-06F545B6AE05}" destId="{13A39E77-293E-4363-BF23-5F460FC37006}" srcOrd="0" destOrd="0" presId="urn:microsoft.com/office/officeart/2005/8/layout/chevron2"/>
    <dgm:cxn modelId="{E69D941C-34CC-4F19-A071-180672F2E93B}" type="presOf" srcId="{69184667-9D6D-43B2-9A43-709628D2DBFD}" destId="{B7246335-0DAD-4BF3-8143-C67454D81130}" srcOrd="0" destOrd="0" presId="urn:microsoft.com/office/officeart/2005/8/layout/chevron2"/>
    <dgm:cxn modelId="{F4F22C1E-A385-4FA1-8AC5-108F43649905}" srcId="{69184667-9D6D-43B2-9A43-709628D2DBFD}" destId="{962B7EB7-6753-4C7C-A449-06F545B6AE05}" srcOrd="0" destOrd="0" parTransId="{7BF1D7F3-C865-4855-A460-E975F91D3205}" sibTransId="{517BB3BB-1D9A-4B62-BE1C-633062A13C75}"/>
    <dgm:cxn modelId="{FF9AB520-4233-4F94-80BA-1AF1E8FBE858}" srcId="{1AAEDC92-8642-4831-AFB9-6147D5AC1AED}" destId="{D57EED9C-2964-451F-AC8F-2A9AA10A22FC}" srcOrd="1" destOrd="0" parTransId="{4D96B4A5-CCD8-448E-B61C-19C98CAA9F4F}" sibTransId="{506B51F2-982A-447E-B5BF-CFAE419F5496}"/>
    <dgm:cxn modelId="{8AA69E31-CB19-4E77-BEE2-2028065A5722}" type="presOf" srcId="{4AFA2DEB-59DA-4315-9BCA-B3C13084F0C1}" destId="{3747B671-E815-414C-BBF9-ED48590F75D1}" srcOrd="0" destOrd="1" presId="urn:microsoft.com/office/officeart/2005/8/layout/chevron2"/>
    <dgm:cxn modelId="{BE066932-426B-446C-B1EC-B7CCA68EC42B}" type="presOf" srcId="{D57EED9C-2964-451F-AC8F-2A9AA10A22FC}" destId="{15BE5602-1A40-4927-A81C-A847FABC9BC5}" srcOrd="0" destOrd="1" presId="urn:microsoft.com/office/officeart/2005/8/layout/chevron2"/>
    <dgm:cxn modelId="{EB4C8160-D64B-423F-A77E-C95AE529BDB5}" type="presOf" srcId="{1AAEDC92-8642-4831-AFB9-6147D5AC1AED}" destId="{D1720E70-5895-44D0-B7FE-441384657CB7}" srcOrd="0" destOrd="0" presId="urn:microsoft.com/office/officeart/2005/8/layout/chevron2"/>
    <dgm:cxn modelId="{C6267262-2559-42BD-9EA2-270735C542D0}" type="presOf" srcId="{6A2DA135-A25C-4271-ACD4-650E767C40C4}" destId="{15BE5602-1A40-4927-A81C-A847FABC9BC5}" srcOrd="0" destOrd="0" presId="urn:microsoft.com/office/officeart/2005/8/layout/chevron2"/>
    <dgm:cxn modelId="{5F450859-8326-4A60-9385-5677D129E57C}" type="presOf" srcId="{1E319465-A794-47A1-B678-FA8884BBF956}" destId="{664AA17B-E9E2-4313-A02B-2F75D849317A}" srcOrd="0" destOrd="1" presId="urn:microsoft.com/office/officeart/2005/8/layout/chevron2"/>
    <dgm:cxn modelId="{0CB8A27D-2825-4FA7-9591-B8CB50FC5267}" srcId="{69184667-9D6D-43B2-9A43-709628D2DBFD}" destId="{6E40109E-19D4-4953-BCF3-F867E949771F}" srcOrd="1" destOrd="0" parTransId="{DDA268C5-72E8-4A8B-A64F-869C6ED7B29C}" sibTransId="{6B18EB03-0C98-4D74-86A7-4229F75DC02A}"/>
    <dgm:cxn modelId="{2C5BB58F-F6E4-48FC-9567-FC1EF3C123C1}" srcId="{1AAEDC92-8642-4831-AFB9-6147D5AC1AED}" destId="{6A2DA135-A25C-4271-ACD4-650E767C40C4}" srcOrd="0" destOrd="0" parTransId="{2D8F432F-9CD0-40A4-BABB-BB828A55130F}" sibTransId="{172F61BD-4938-4A5A-8360-BF1AF9C0440F}"/>
    <dgm:cxn modelId="{D4B28AAC-921A-497E-A779-388FA35CCCEE}" type="presOf" srcId="{6E40109E-19D4-4953-BCF3-F867E949771F}" destId="{4F1AAAC4-45F1-477E-8EF2-6AE059C5B792}" srcOrd="0" destOrd="0" presId="urn:microsoft.com/office/officeart/2005/8/layout/chevron2"/>
    <dgm:cxn modelId="{55AEACC6-C6AA-4A89-B1E1-1E3D2232AEE4}" type="presOf" srcId="{8A4BDEFA-1EDD-4CC0-850C-FC1D973C3650}" destId="{3747B671-E815-414C-BBF9-ED48590F75D1}" srcOrd="0" destOrd="0" presId="urn:microsoft.com/office/officeart/2005/8/layout/chevron2"/>
    <dgm:cxn modelId="{8F316FC9-1337-48A6-920A-C694A8C02F84}" type="presOf" srcId="{6DCFA4EF-EA3B-4BE8-8ECA-7FE6711B313A}" destId="{664AA17B-E9E2-4313-A02B-2F75D849317A}" srcOrd="0" destOrd="0" presId="urn:microsoft.com/office/officeart/2005/8/layout/chevron2"/>
    <dgm:cxn modelId="{04DBF2E8-FA76-454C-B429-BC21C28145DB}" srcId="{6E40109E-19D4-4953-BCF3-F867E949771F}" destId="{4AFA2DEB-59DA-4315-9BCA-B3C13084F0C1}" srcOrd="1" destOrd="0" parTransId="{79DE75FA-1124-437F-B8BB-AABA08311960}" sibTransId="{D2A07C3B-AE8D-444E-98D2-538532D35810}"/>
    <dgm:cxn modelId="{5B858AEC-8D0A-471E-B0E5-A13B10F1A20D}" srcId="{962B7EB7-6753-4C7C-A449-06F545B6AE05}" destId="{1E319465-A794-47A1-B678-FA8884BBF956}" srcOrd="1" destOrd="0" parTransId="{55C280A9-E950-4E40-A8E9-63DAE84DAFB7}" sibTransId="{0E4DA226-BB3A-481F-BC77-EE4D1895F3F6}"/>
    <dgm:cxn modelId="{E3675EF1-A06F-43CD-8B4B-B550A2BFDF72}" srcId="{962B7EB7-6753-4C7C-A449-06F545B6AE05}" destId="{6DCFA4EF-EA3B-4BE8-8ECA-7FE6711B313A}" srcOrd="0" destOrd="0" parTransId="{7F974AD0-3918-4EFD-B128-D39724156DE7}" sibTransId="{9D7EF342-7F07-4419-B4F2-270C517CF193}"/>
    <dgm:cxn modelId="{784514E7-BAD5-4776-B7A1-90732625B597}" type="presParOf" srcId="{B7246335-0DAD-4BF3-8143-C67454D81130}" destId="{BB9E87BC-DD4F-426B-8C8F-0DFF7B505169}" srcOrd="0" destOrd="0" presId="urn:microsoft.com/office/officeart/2005/8/layout/chevron2"/>
    <dgm:cxn modelId="{0A2C09D6-AD49-4EEC-8832-7F9531D656C7}" type="presParOf" srcId="{BB9E87BC-DD4F-426B-8C8F-0DFF7B505169}" destId="{13A39E77-293E-4363-BF23-5F460FC37006}" srcOrd="0" destOrd="0" presId="urn:microsoft.com/office/officeart/2005/8/layout/chevron2"/>
    <dgm:cxn modelId="{A2533465-9F3A-4ED8-A65F-49CE2B50253C}" type="presParOf" srcId="{BB9E87BC-DD4F-426B-8C8F-0DFF7B505169}" destId="{664AA17B-E9E2-4313-A02B-2F75D849317A}" srcOrd="1" destOrd="0" presId="urn:microsoft.com/office/officeart/2005/8/layout/chevron2"/>
    <dgm:cxn modelId="{7C83945A-93F5-45C2-89A2-59B9EEF0E3FC}" type="presParOf" srcId="{B7246335-0DAD-4BF3-8143-C67454D81130}" destId="{D0435390-470B-4D36-9197-CED388A6C487}" srcOrd="1" destOrd="0" presId="urn:microsoft.com/office/officeart/2005/8/layout/chevron2"/>
    <dgm:cxn modelId="{8F027D32-1E85-48EF-AF56-E4A84867E2DB}" type="presParOf" srcId="{B7246335-0DAD-4BF3-8143-C67454D81130}" destId="{2D949731-B599-48D2-A18C-AE224EB8D939}" srcOrd="2" destOrd="0" presId="urn:microsoft.com/office/officeart/2005/8/layout/chevron2"/>
    <dgm:cxn modelId="{C9719A2A-A46D-4D8B-A7DD-6F0DA5873B10}" type="presParOf" srcId="{2D949731-B599-48D2-A18C-AE224EB8D939}" destId="{4F1AAAC4-45F1-477E-8EF2-6AE059C5B792}" srcOrd="0" destOrd="0" presId="urn:microsoft.com/office/officeart/2005/8/layout/chevron2"/>
    <dgm:cxn modelId="{6BB00AB6-6F9C-443B-8091-6C608BABD851}" type="presParOf" srcId="{2D949731-B599-48D2-A18C-AE224EB8D939}" destId="{3747B671-E815-414C-BBF9-ED48590F75D1}" srcOrd="1" destOrd="0" presId="urn:microsoft.com/office/officeart/2005/8/layout/chevron2"/>
    <dgm:cxn modelId="{4FE5CE60-D27A-4F00-8263-D8B48E678892}" type="presParOf" srcId="{B7246335-0DAD-4BF3-8143-C67454D81130}" destId="{F177A20F-672E-4546-852A-02618A0BAB7B}" srcOrd="3" destOrd="0" presId="urn:microsoft.com/office/officeart/2005/8/layout/chevron2"/>
    <dgm:cxn modelId="{4E462A79-AED9-47FF-9477-F0FB2D17E3D0}" type="presParOf" srcId="{B7246335-0DAD-4BF3-8143-C67454D81130}" destId="{AEC51678-4BEF-4187-9B6B-2DA7B0C3786E}" srcOrd="4" destOrd="0" presId="urn:microsoft.com/office/officeart/2005/8/layout/chevron2"/>
    <dgm:cxn modelId="{DD129FBE-4DC9-4FD5-A848-8716F2CA39E4}" type="presParOf" srcId="{AEC51678-4BEF-4187-9B6B-2DA7B0C3786E}" destId="{D1720E70-5895-44D0-B7FE-441384657CB7}" srcOrd="0" destOrd="0" presId="urn:microsoft.com/office/officeart/2005/8/layout/chevron2"/>
    <dgm:cxn modelId="{611B22F2-0A05-4FC3-B449-F587E3B0DB91}" type="presParOf" srcId="{AEC51678-4BEF-4187-9B6B-2DA7B0C3786E}" destId="{15BE5602-1A40-4927-A81C-A847FABC9BC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FC2819-9B8B-443B-91FC-EB4A62F640E1}">
      <dsp:nvSpPr>
        <dsp:cNvPr id="0" name=""/>
        <dsp:cNvSpPr/>
      </dsp:nvSpPr>
      <dsp:spPr>
        <a:xfrm>
          <a:off x="6537" y="929523"/>
          <a:ext cx="1954129" cy="1172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/>
            <a:t>계획하기</a:t>
          </a:r>
        </a:p>
      </dsp:txBody>
      <dsp:txXfrm>
        <a:off x="40878" y="963864"/>
        <a:ext cx="1885447" cy="1103795"/>
      </dsp:txXfrm>
    </dsp:sp>
    <dsp:sp modelId="{30F7E243-C2D6-4D73-AF65-331BAF39D480}">
      <dsp:nvSpPr>
        <dsp:cNvPr id="0" name=""/>
        <dsp:cNvSpPr/>
      </dsp:nvSpPr>
      <dsp:spPr>
        <a:xfrm>
          <a:off x="2156080" y="1273449"/>
          <a:ext cx="414275" cy="4846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2156080" y="1370374"/>
        <a:ext cx="289993" cy="290774"/>
      </dsp:txXfrm>
    </dsp:sp>
    <dsp:sp modelId="{A944E948-C441-438E-A931-AB81A20C861F}">
      <dsp:nvSpPr>
        <dsp:cNvPr id="0" name=""/>
        <dsp:cNvSpPr/>
      </dsp:nvSpPr>
      <dsp:spPr>
        <a:xfrm>
          <a:off x="2742318" y="929523"/>
          <a:ext cx="1954129" cy="1172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/>
            <a:t>구조세우기</a:t>
          </a:r>
        </a:p>
      </dsp:txBody>
      <dsp:txXfrm>
        <a:off x="2776659" y="963864"/>
        <a:ext cx="1885447" cy="1103795"/>
      </dsp:txXfrm>
    </dsp:sp>
    <dsp:sp modelId="{2EE83787-0692-43C4-BCBC-22CABEFB8260}">
      <dsp:nvSpPr>
        <dsp:cNvPr id="0" name=""/>
        <dsp:cNvSpPr/>
      </dsp:nvSpPr>
      <dsp:spPr>
        <a:xfrm>
          <a:off x="4891861" y="1273449"/>
          <a:ext cx="414275" cy="4846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4891861" y="1370374"/>
        <a:ext cx="289993" cy="290774"/>
      </dsp:txXfrm>
    </dsp:sp>
    <dsp:sp modelId="{A46E91CC-F7F0-4224-8BA0-41E1E049C175}">
      <dsp:nvSpPr>
        <dsp:cNvPr id="0" name=""/>
        <dsp:cNvSpPr/>
      </dsp:nvSpPr>
      <dsp:spPr>
        <a:xfrm>
          <a:off x="5478099" y="929523"/>
          <a:ext cx="1954129" cy="1172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/>
            <a:t>개요 작성</a:t>
          </a:r>
        </a:p>
      </dsp:txBody>
      <dsp:txXfrm>
        <a:off x="5512440" y="963864"/>
        <a:ext cx="1885447" cy="1103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39E77-293E-4363-BF23-5F460FC37006}">
      <dsp:nvSpPr>
        <dsp:cNvPr id="0" name=""/>
        <dsp:cNvSpPr/>
      </dsp:nvSpPr>
      <dsp:spPr>
        <a:xfrm rot="5400000">
          <a:off x="-203586" y="206018"/>
          <a:ext cx="1357240" cy="95006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표현법</a:t>
          </a:r>
        </a:p>
      </dsp:txBody>
      <dsp:txXfrm rot="-5400000">
        <a:off x="0" y="477466"/>
        <a:ext cx="950068" cy="407172"/>
      </dsp:txXfrm>
    </dsp:sp>
    <dsp:sp modelId="{664AA17B-E9E2-4313-A02B-2F75D849317A}">
      <dsp:nvSpPr>
        <dsp:cNvPr id="0" name=""/>
        <dsp:cNvSpPr/>
      </dsp:nvSpPr>
      <dsp:spPr>
        <a:xfrm rot="5400000">
          <a:off x="3345542" y="-2393041"/>
          <a:ext cx="882206" cy="567315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문장화된 형태의 항목 개요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짤막한 명사형 구절 활용을 통한 개요</a:t>
          </a:r>
        </a:p>
      </dsp:txBody>
      <dsp:txXfrm rot="-5400000">
        <a:off x="950069" y="45498"/>
        <a:ext cx="5630087" cy="796074"/>
      </dsp:txXfrm>
    </dsp:sp>
    <dsp:sp modelId="{4F1AAAC4-45F1-477E-8EF2-6AE059C5B792}">
      <dsp:nvSpPr>
        <dsp:cNvPr id="0" name=""/>
        <dsp:cNvSpPr/>
      </dsp:nvSpPr>
      <dsp:spPr>
        <a:xfrm rot="5400000">
          <a:off x="-203586" y="1365779"/>
          <a:ext cx="1357240" cy="95006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작성단위</a:t>
          </a:r>
        </a:p>
      </dsp:txBody>
      <dsp:txXfrm rot="-5400000">
        <a:off x="0" y="1637227"/>
        <a:ext cx="950068" cy="407172"/>
      </dsp:txXfrm>
    </dsp:sp>
    <dsp:sp modelId="{3747B671-E815-414C-BBF9-ED48590F75D1}">
      <dsp:nvSpPr>
        <dsp:cNvPr id="0" name=""/>
        <dsp:cNvSpPr/>
      </dsp:nvSpPr>
      <dsp:spPr>
        <a:xfrm rot="5400000">
          <a:off x="3345542" y="-1233280"/>
          <a:ext cx="882206" cy="567315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문단 단위로 다루게 될 내용까지를 명시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각 장과 절을 구성하는 주제와 논증에 대해 기록</a:t>
          </a:r>
        </a:p>
      </dsp:txBody>
      <dsp:txXfrm rot="-5400000">
        <a:off x="950069" y="1205259"/>
        <a:ext cx="5630087" cy="796074"/>
      </dsp:txXfrm>
    </dsp:sp>
    <dsp:sp modelId="{D1720E70-5895-44D0-B7FE-441384657CB7}">
      <dsp:nvSpPr>
        <dsp:cNvPr id="0" name=""/>
        <dsp:cNvSpPr/>
      </dsp:nvSpPr>
      <dsp:spPr>
        <a:xfrm rot="5400000">
          <a:off x="-203586" y="2525540"/>
          <a:ext cx="1357240" cy="95006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검토요소</a:t>
          </a:r>
        </a:p>
      </dsp:txBody>
      <dsp:txXfrm rot="-5400000">
        <a:off x="0" y="2796988"/>
        <a:ext cx="950068" cy="407172"/>
      </dsp:txXfrm>
    </dsp:sp>
    <dsp:sp modelId="{15BE5602-1A40-4927-A81C-A847FABC9BC5}">
      <dsp:nvSpPr>
        <dsp:cNvPr id="0" name=""/>
        <dsp:cNvSpPr/>
      </dsp:nvSpPr>
      <dsp:spPr>
        <a:xfrm rot="5400000">
          <a:off x="3345542" y="-73519"/>
          <a:ext cx="882206" cy="567315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상위 항목과 하위 논거의 유기적 관계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논거들의 논리적 배열 </a:t>
          </a:r>
          <a:r>
            <a:rPr lang="ko-KR" altLang="en-US" sz="1700" kern="1200"/>
            <a:t>순서 </a:t>
          </a:r>
          <a:endParaRPr lang="ko-KR" altLang="en-US" sz="1700" kern="1200" dirty="0"/>
        </a:p>
      </dsp:txBody>
      <dsp:txXfrm rot="-5400000">
        <a:off x="950069" y="2365020"/>
        <a:ext cx="5630087" cy="796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F37CF39-1C4C-44E4-92F1-0464A0CBA8A2}" type="datetime1">
              <a:rPr lang="ko-KR" altLang="en-US"/>
              <a:pPr lvl="0">
                <a:defRPr/>
              </a:pPr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BCB20F6-A682-4B75-9BCE-4F13133C2F8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597E9DE-A360-408E-8782-F604824ED231}" type="datetime1">
              <a:rPr lang="ko-KR" altLang="en-US"/>
              <a:pPr lvl="0">
                <a:defRPr/>
              </a:pPr>
              <a:t>2021-10-06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9D80B72-D512-4B31-A0F2-1F7FB85189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3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3.pn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7.jpeg"  /><Relationship Id="rId3" Type="http://schemas.openxmlformats.org/officeDocument/2006/relationships/image" Target="../media/image3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8.jpeg"  /><Relationship Id="rId3" Type="http://schemas.openxmlformats.org/officeDocument/2006/relationships/image" Target="../media/image9.pn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8.jpe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8.jpe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0.jpeg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1.png"  /><Relationship Id="rId3" Type="http://schemas.microsoft.com/office/2007/relationships/hdphoto" Target="../embeddings/oleObject1.wdp"  /><Relationship Id="rId4" Type="http://schemas.openxmlformats.org/officeDocument/2006/relationships/image" Target="../media/image3.pn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Relationship Id="rId3" Type="http://schemas.openxmlformats.org/officeDocument/2006/relationships/image" Target="../media/image3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jpeg"  /><Relationship Id="rId3" Type="http://schemas.openxmlformats.org/officeDocument/2006/relationships/image" Target="../media/image3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Relationship Id="rId3" Type="http://schemas.openxmlformats.org/officeDocument/2006/relationships/image" Target="../media/image3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3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3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3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3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3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9" t="578" r="1795" b="1355"/>
          <a:stretch/>
        </p:blipFill>
        <p:spPr>
          <a:xfrm>
            <a:off x="0" y="-36287"/>
            <a:ext cx="9144000" cy="689428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414338" y="502557"/>
            <a:ext cx="6203950" cy="1427843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</a:t>
            </a:r>
            <a:br>
              <a:rPr lang="en-US" altLang="ko-KR" dirty="0"/>
            </a:br>
            <a:r>
              <a:rPr lang="ko-KR" altLang="en-US" dirty="0"/>
              <a:t>고려대학교 </a:t>
            </a:r>
            <a:r>
              <a:rPr lang="en-US" altLang="ko-KR" dirty="0"/>
              <a:t>B 40pt</a:t>
            </a:r>
            <a:endParaRPr lang="ko-KR" altLang="en-US" dirty="0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414338" y="2274434"/>
            <a:ext cx="6203950" cy="43973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175" y="2956706"/>
            <a:ext cx="793533" cy="7947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1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bg>
      <p:bgPr>
        <a:blipFill dpi="0" rotWithShape="1">
          <a:blip r:embed="rId2" cstate="print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763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76332" y="672307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700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2018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1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pPr/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25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4638265" y="1405518"/>
            <a:ext cx="2148114" cy="248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직사각형 26"/>
          <p:cNvSpPr/>
          <p:nvPr userDrawn="1"/>
        </p:nvSpPr>
        <p:spPr>
          <a:xfrm>
            <a:off x="6888381" y="4313058"/>
            <a:ext cx="2148114" cy="2157574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6888381" y="1405518"/>
            <a:ext cx="2148114" cy="248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21" hasCustomPrompt="1"/>
          </p:nvPr>
        </p:nvSpPr>
        <p:spPr>
          <a:xfrm>
            <a:off x="7002934" y="4411094"/>
            <a:ext cx="1944409" cy="1888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24pt, </a:t>
            </a:r>
            <a:r>
              <a:rPr lang="ko-KR" altLang="en-US" dirty="0"/>
              <a:t>소제목</a:t>
            </a:r>
            <a:r>
              <a:rPr lang="en-US" altLang="ko-KR" dirty="0"/>
              <a:t>16pt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12~9pt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30" name="직사각형 29"/>
          <p:cNvSpPr/>
          <p:nvPr userDrawn="1"/>
        </p:nvSpPr>
        <p:spPr>
          <a:xfrm>
            <a:off x="4638265" y="4313058"/>
            <a:ext cx="2148114" cy="2157574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 개체 틀 9"/>
          <p:cNvSpPr>
            <a:spLocks noGrp="1"/>
          </p:cNvSpPr>
          <p:nvPr>
            <p:ph type="body" sz="quarter" idx="27" hasCustomPrompt="1"/>
          </p:nvPr>
        </p:nvSpPr>
        <p:spPr>
          <a:xfrm>
            <a:off x="4740118" y="4411094"/>
            <a:ext cx="1944409" cy="1888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24pt, </a:t>
            </a:r>
            <a:r>
              <a:rPr lang="ko-KR" altLang="en-US" dirty="0"/>
              <a:t>소제목</a:t>
            </a:r>
            <a:r>
              <a:rPr lang="en-US" altLang="ko-KR" dirty="0"/>
              <a:t>16pt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12~9pt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idx="29" hasCustomPrompt="1"/>
          </p:nvPr>
        </p:nvSpPr>
        <p:spPr>
          <a:xfrm>
            <a:off x="2381726" y="1405518"/>
            <a:ext cx="2148114" cy="248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5" name="직사각형 34"/>
          <p:cNvSpPr/>
          <p:nvPr userDrawn="1"/>
        </p:nvSpPr>
        <p:spPr>
          <a:xfrm>
            <a:off x="2381726" y="4313058"/>
            <a:ext cx="2148114" cy="2157574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텍스트 개체 틀 9"/>
          <p:cNvSpPr>
            <a:spLocks noGrp="1"/>
          </p:cNvSpPr>
          <p:nvPr>
            <p:ph type="body" sz="quarter" idx="30" hasCustomPrompt="1"/>
          </p:nvPr>
        </p:nvSpPr>
        <p:spPr>
          <a:xfrm>
            <a:off x="2483579" y="4411094"/>
            <a:ext cx="1944409" cy="1888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24pt, </a:t>
            </a:r>
            <a:r>
              <a:rPr lang="ko-KR" altLang="en-US" dirty="0"/>
              <a:t>소제목</a:t>
            </a:r>
            <a:r>
              <a:rPr lang="en-US" altLang="ko-KR" dirty="0"/>
              <a:t>16pt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12~9pt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idx="32" hasCustomPrompt="1"/>
          </p:nvPr>
        </p:nvSpPr>
        <p:spPr>
          <a:xfrm>
            <a:off x="125186" y="1405518"/>
            <a:ext cx="2148114" cy="248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0" name="직사각형 39"/>
          <p:cNvSpPr/>
          <p:nvPr userDrawn="1"/>
        </p:nvSpPr>
        <p:spPr>
          <a:xfrm>
            <a:off x="125186" y="4313058"/>
            <a:ext cx="2148114" cy="2157574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텍스트 개체 틀 9"/>
          <p:cNvSpPr>
            <a:spLocks noGrp="1"/>
          </p:cNvSpPr>
          <p:nvPr>
            <p:ph type="body" sz="quarter" idx="33" hasCustomPrompt="1"/>
          </p:nvPr>
        </p:nvSpPr>
        <p:spPr>
          <a:xfrm>
            <a:off x="227039" y="4411094"/>
            <a:ext cx="1944409" cy="1888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24pt, </a:t>
            </a:r>
            <a:r>
              <a:rPr lang="ko-KR" altLang="en-US" dirty="0"/>
              <a:t>소제목</a:t>
            </a:r>
            <a:r>
              <a:rPr lang="en-US" altLang="ko-KR" dirty="0"/>
              <a:t>16pt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12~9pt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" name="직사각형 1"/>
          <p:cNvSpPr/>
          <p:nvPr userDrawn="1"/>
        </p:nvSpPr>
        <p:spPr>
          <a:xfrm>
            <a:off x="6888382" y="3896215"/>
            <a:ext cx="2148114" cy="4053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텍스트 개체 틀 9"/>
          <p:cNvSpPr>
            <a:spLocks noGrp="1"/>
          </p:cNvSpPr>
          <p:nvPr>
            <p:ph type="body" sz="quarter" idx="26" hasCustomPrompt="1"/>
          </p:nvPr>
        </p:nvSpPr>
        <p:spPr>
          <a:xfrm>
            <a:off x="7002934" y="3947491"/>
            <a:ext cx="1944409" cy="29702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M 12pt</a:t>
            </a:r>
          </a:p>
        </p:txBody>
      </p:sp>
      <p:sp>
        <p:nvSpPr>
          <p:cNvPr id="29" name="직사각형 28"/>
          <p:cNvSpPr/>
          <p:nvPr userDrawn="1"/>
        </p:nvSpPr>
        <p:spPr>
          <a:xfrm>
            <a:off x="4638265" y="3896215"/>
            <a:ext cx="2148114" cy="4053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텍스트 개체 틀 9"/>
          <p:cNvSpPr>
            <a:spLocks noGrp="1"/>
          </p:cNvSpPr>
          <p:nvPr>
            <p:ph type="body" sz="quarter" idx="28" hasCustomPrompt="1"/>
          </p:nvPr>
        </p:nvSpPr>
        <p:spPr>
          <a:xfrm>
            <a:off x="4740118" y="3947491"/>
            <a:ext cx="1944409" cy="29702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M 12pt</a:t>
            </a:r>
          </a:p>
        </p:txBody>
      </p:sp>
      <p:sp>
        <p:nvSpPr>
          <p:cNvPr id="34" name="직사각형 33"/>
          <p:cNvSpPr/>
          <p:nvPr userDrawn="1"/>
        </p:nvSpPr>
        <p:spPr>
          <a:xfrm>
            <a:off x="2381726" y="3896215"/>
            <a:ext cx="2148114" cy="4053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텍스트 개체 틀 9"/>
          <p:cNvSpPr>
            <a:spLocks noGrp="1"/>
          </p:cNvSpPr>
          <p:nvPr>
            <p:ph type="body" sz="quarter" idx="31" hasCustomPrompt="1"/>
          </p:nvPr>
        </p:nvSpPr>
        <p:spPr>
          <a:xfrm>
            <a:off x="2483579" y="3947491"/>
            <a:ext cx="1944409" cy="29702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M 12pt</a:t>
            </a:r>
          </a:p>
        </p:txBody>
      </p:sp>
      <p:sp>
        <p:nvSpPr>
          <p:cNvPr id="39" name="직사각형 38"/>
          <p:cNvSpPr/>
          <p:nvPr userDrawn="1"/>
        </p:nvSpPr>
        <p:spPr>
          <a:xfrm>
            <a:off x="125186" y="3896215"/>
            <a:ext cx="2148114" cy="4053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텍스트 개체 틀 9"/>
          <p:cNvSpPr>
            <a:spLocks noGrp="1"/>
          </p:cNvSpPr>
          <p:nvPr>
            <p:ph type="body" sz="quarter" idx="34" hasCustomPrompt="1"/>
          </p:nvPr>
        </p:nvSpPr>
        <p:spPr>
          <a:xfrm>
            <a:off x="227039" y="3947491"/>
            <a:ext cx="1944409" cy="29702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M 12pt</a:t>
            </a:r>
          </a:p>
        </p:txBody>
      </p:sp>
      <p:pic>
        <p:nvPicPr>
          <p:cNvPr id="44" name="그림 4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3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bg>
      <p:bgPr>
        <a:blipFill dpi="0" rotWithShape="1">
          <a:blip r:embed="rId2" cstate="print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763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76332" y="672307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700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2018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1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pPr/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" y="3550434"/>
            <a:ext cx="9144000" cy="2569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550337" y="1651000"/>
            <a:ext cx="1604160" cy="1532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0" y="3550434"/>
            <a:ext cx="2599342" cy="256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21" hasCustomPrompt="1"/>
          </p:nvPr>
        </p:nvSpPr>
        <p:spPr>
          <a:xfrm>
            <a:off x="115022" y="3664504"/>
            <a:ext cx="2389515" cy="17219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3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129873" y="5510807"/>
            <a:ext cx="2374664" cy="4181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764815" y="1651000"/>
            <a:ext cx="1604160" cy="1532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1979293" y="1651000"/>
            <a:ext cx="1604160" cy="1532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193771" y="1651000"/>
            <a:ext cx="1604160" cy="1532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7335861" y="1651000"/>
            <a:ext cx="1604160" cy="1532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1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612899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612899" y="643732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3" r="34680" b="4841"/>
          <a:stretch/>
        </p:blipFill>
        <p:spPr>
          <a:xfrm>
            <a:off x="0" y="-2"/>
            <a:ext cx="1498599" cy="687977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421163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2018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pPr/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1612899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1612899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23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23" y="1649600"/>
            <a:ext cx="1282453" cy="12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25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267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8464683"/>
      </p:ext>
    </p:extLst>
  </p:cSld>
  <p:clrMapOvr>
    <a:masterClrMapping/>
  </p:clrMapOvr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58BE207-01C3-4B64-8EC6-D98908826390}" type="datetime1">
              <a:rPr lang="ko-KR" altLang="en-US"/>
              <a:pPr lvl="0">
                <a:defRPr/>
              </a:pPr>
              <a:t>2021-09-25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C8F836E4-B1F3-44A1-984F-BF759B8719F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" t="173" r="3585" b="1611"/>
          <a:stretch/>
        </p:blipFill>
        <p:spPr>
          <a:xfrm>
            <a:off x="-38100" y="0"/>
            <a:ext cx="9182100" cy="68785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414338" y="502557"/>
            <a:ext cx="6203950" cy="1427843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</a:t>
            </a:r>
            <a:br>
              <a:rPr lang="en-US" altLang="ko-KR" dirty="0"/>
            </a:br>
            <a:r>
              <a:rPr lang="ko-KR" altLang="en-US" dirty="0"/>
              <a:t>고려대학교 </a:t>
            </a:r>
            <a:r>
              <a:rPr lang="en-US" altLang="ko-KR" dirty="0"/>
              <a:t>B 40pt</a:t>
            </a:r>
            <a:endParaRPr lang="ko-KR" altLang="en-US" dirty="0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414338" y="2274434"/>
            <a:ext cx="6203950" cy="43973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7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7" r="3981" b="-730"/>
          <a:stretch/>
        </p:blipFill>
        <p:spPr>
          <a:xfrm>
            <a:off x="4208" y="-8627"/>
            <a:ext cx="9144000" cy="69356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Round Same Side Corner Rectangle 3"/>
          <p:cNvSpPr/>
          <p:nvPr userDrawn="1"/>
        </p:nvSpPr>
        <p:spPr>
          <a:xfrm rot="5400000">
            <a:off x="2435015" y="492471"/>
            <a:ext cx="1670469" cy="6616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5"/>
          <p:cNvSpPr/>
          <p:nvPr userDrawn="1"/>
        </p:nvSpPr>
        <p:spPr>
          <a:xfrm>
            <a:off x="5013219" y="3071789"/>
            <a:ext cx="1444731" cy="1444731"/>
          </a:xfrm>
          <a:prstGeom prst="ellipse">
            <a:avLst/>
          </a:prstGeom>
          <a:solidFill>
            <a:schemeClr val="accent3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38232" y="3301546"/>
            <a:ext cx="4619436" cy="513443"/>
          </a:xfrm>
        </p:spPr>
        <p:txBody>
          <a:bodyPr>
            <a:normAutofit/>
          </a:bodyPr>
          <a:lstStyle>
            <a:lvl1pPr marL="0" indent="0" algn="r">
              <a:buNone/>
              <a:defRPr sz="28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28pt</a:t>
            </a:r>
            <a:endParaRPr lang="ko-KR" altLang="en-US" dirty="0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25532" y="3851942"/>
            <a:ext cx="4619436" cy="43973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5338959" y="3412356"/>
            <a:ext cx="765030" cy="72906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4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/>
          <p:nvPr userDrawn="1"/>
        </p:nvSpPr>
        <p:spPr>
          <a:xfrm>
            <a:off x="0" y="-6902"/>
            <a:ext cx="9144000" cy="6864901"/>
          </a:xfrm>
          <a:prstGeom prst="rect">
            <a:avLst/>
          </a:prstGeom>
          <a:solidFill>
            <a:schemeClr val="bg1">
              <a:lumMod val="6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82"/>
          <a:stretch/>
        </p:blipFill>
        <p:spPr>
          <a:xfrm>
            <a:off x="1355" y="0"/>
            <a:ext cx="5065946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070925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2018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9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pPr/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4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 cstate="print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763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76332" y="672307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700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2018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1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pPr/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9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376332" y="1422346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376332" y="2544659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14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bg>
      <p:bgPr>
        <a:blipFill dpi="0" rotWithShape="1">
          <a:blip r:embed="rId2" cstate="print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763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76332" y="672307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700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2018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1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pPr/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6332" y="1422346"/>
            <a:ext cx="4208368" cy="45974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Rectangle 1"/>
          <p:cNvSpPr/>
          <p:nvPr userDrawn="1"/>
        </p:nvSpPr>
        <p:spPr>
          <a:xfrm flipV="1">
            <a:off x="376332" y="6031175"/>
            <a:ext cx="4208368" cy="1898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392060" y="6043024"/>
            <a:ext cx="4192640" cy="164952"/>
          </a:xfrm>
        </p:spPr>
        <p:txBody>
          <a:bodyPr anchor="ctr">
            <a:noAutofit/>
          </a:bodyPr>
          <a:lstStyle>
            <a:lvl1pPr marL="0" indent="0" algn="ctr">
              <a:buNone/>
              <a:defRPr sz="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캡션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M 8pt</a:t>
            </a:r>
            <a:endParaRPr lang="ko-KR" altLang="en-US" dirty="0"/>
          </a:p>
        </p:txBody>
      </p:sp>
      <p:sp>
        <p:nvSpPr>
          <p:cNvPr id="19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802188" y="1422346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802188" y="2544659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blipFill dpi="0" rotWithShape="1">
          <a:blip r:embed="rId2" cstate="print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763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76332" y="672307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700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2018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1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pPr/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402425"/>
            <a:ext cx="9144000" cy="3804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376332" y="1422346"/>
            <a:ext cx="4449668" cy="1727254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6737" y="2756094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9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6737" y="1625233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94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blipFill dpi="0" rotWithShape="1">
          <a:blip r:embed="rId2" cstate="print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763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76332" y="672307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700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2018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1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pPr/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43098" y="1412645"/>
            <a:ext cx="3127441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15000" y="1412645"/>
            <a:ext cx="3127441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3646083" y="1434403"/>
            <a:ext cx="1916686" cy="20490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3646083" y="5854958"/>
            <a:ext cx="1916686" cy="347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1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blipFill dpi="0" rotWithShape="1">
          <a:blip r:embed="rId2" cstate="print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763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76332" y="672307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700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2018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1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pPr/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" y="3891687"/>
            <a:ext cx="9144000" cy="2569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544658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372823" y="1282427"/>
            <a:ext cx="3330340" cy="117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371069" y="2552764"/>
            <a:ext cx="3332094" cy="4444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3871642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6544658" y="3891687"/>
            <a:ext cx="2599342" cy="256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21" hasCustomPrompt="1"/>
          </p:nvPr>
        </p:nvSpPr>
        <p:spPr>
          <a:xfrm>
            <a:off x="6659680" y="4005756"/>
            <a:ext cx="2389515" cy="20612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24pt, </a:t>
            </a:r>
            <a:r>
              <a:rPr lang="ko-KR" altLang="en-US" dirty="0"/>
              <a:t>소제목</a:t>
            </a:r>
            <a:r>
              <a:rPr lang="en-US" altLang="ko-KR" dirty="0"/>
              <a:t>16pt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12~9pt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2359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theme" Target="../theme/theme2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905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9" r:id="rId3"/>
    <p:sldLayoutId id="2147483667" r:id="rId4"/>
    <p:sldLayoutId id="2147483670" r:id="rId5"/>
    <p:sldLayoutId id="2147483685" r:id="rId6"/>
    <p:sldLayoutId id="2147483681" r:id="rId7"/>
    <p:sldLayoutId id="2147483680" r:id="rId8"/>
    <p:sldLayoutId id="2147483682" r:id="rId9"/>
    <p:sldLayoutId id="2147483684" r:id="rId10"/>
    <p:sldLayoutId id="2147483683" r:id="rId11"/>
    <p:sldLayoutId id="2147483671" r:id="rId12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preserve="1">
  <p:cSld name="1_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idx="0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0BC2240B-793C-4728-9C61-8ACE675F94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</p:sldLayoutIdLst>
  <p:transition xmlns:mc="http://schemas.openxmlformats.org/markup-compatibility/2006" xmlns:hp="http://schemas.haansoft.com/office/presentation/8.0" mc:Ignorable="hp" hp:hslDur="500"/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3.xml"  /><Relationship Id="rId3" Type="http://schemas.openxmlformats.org/officeDocument/2006/relationships/diagramData" Target="../diagrams/data1.xml"  /><Relationship Id="rId4" Type="http://schemas.openxmlformats.org/officeDocument/2006/relationships/diagramLayout" Target="../diagrams/layout1.xml"  /><Relationship Id="rId5" Type="http://schemas.openxmlformats.org/officeDocument/2006/relationships/diagramQuickStyle" Target="../diagrams/quickStyle1.xml"  /><Relationship Id="rId6" Type="http://schemas.openxmlformats.org/officeDocument/2006/relationships/diagramColors" Target="../diagrams/colors1.xml"  /><Relationship Id="rId7" Type="http://schemas.microsoft.com/office/2007/relationships/diagramDrawing" Target="../diagrams/drawing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2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3.jpeg"  /><Relationship Id="rId4" Type="http://schemas.openxmlformats.org/officeDocument/2006/relationships/image" Target="../media/image14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8.xml"  /><Relationship Id="rId3" Type="http://schemas.openxmlformats.org/officeDocument/2006/relationships/diagramData" Target="../diagrams/data2.xml"  /><Relationship Id="rId4" Type="http://schemas.openxmlformats.org/officeDocument/2006/relationships/diagramLayout" Target="../diagrams/layout2.xml"  /><Relationship Id="rId5" Type="http://schemas.openxmlformats.org/officeDocument/2006/relationships/diagramQuickStyle" Target="../diagrams/quickStyle2.xml"  /><Relationship Id="rId6" Type="http://schemas.openxmlformats.org/officeDocument/2006/relationships/diagramColors" Target="../diagrams/colors2.xml"  /><Relationship Id="rId7" Type="http://schemas.microsoft.com/office/2007/relationships/diagramDrawing" Target="../diagrams/drawing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226958" y="1151966"/>
            <a:ext cx="4917042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613096" y="1190066"/>
            <a:ext cx="453090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Contents</a:t>
            </a:r>
          </a:p>
        </p:txBody>
      </p:sp>
      <p:sp>
        <p:nvSpPr>
          <p:cNvPr id="6" name="Oval 4"/>
          <p:cNvSpPr/>
          <p:nvPr/>
        </p:nvSpPr>
        <p:spPr>
          <a:xfrm>
            <a:off x="3887490" y="2236759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7" name="Oval 5"/>
          <p:cNvSpPr/>
          <p:nvPr/>
        </p:nvSpPr>
        <p:spPr>
          <a:xfrm>
            <a:off x="3506878" y="3210548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91680" y="2378335"/>
            <a:ext cx="42271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구조 세우기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74789" y="2353267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01</a:t>
            </a:r>
            <a:endParaRPr lang="ko-KR" altLang="en-US" sz="24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6876" y="3339755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18827" y="3342671"/>
            <a:ext cx="460001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개요 작성하기</a:t>
            </a:r>
          </a:p>
        </p:txBody>
      </p: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개요와 실제 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35802" y="895308"/>
            <a:ext cx="7931528" cy="5731829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/>
              <a:t>사회과학과는 달리</a:t>
            </a:r>
            <a:r>
              <a:rPr lang="en-US" altLang="ko-KR" dirty="0"/>
              <a:t>, </a:t>
            </a:r>
            <a:r>
              <a:rPr lang="ko-KR" altLang="en-US" dirty="0"/>
              <a:t>인문과학 또는 인문학적 추구는 대체로 사회의 구조적 역학 관계의 분석으로부터 일정한 거리를 갖는다</a:t>
            </a:r>
            <a:r>
              <a:rPr lang="en-US" altLang="ko-KR" dirty="0"/>
              <a:t>. </a:t>
            </a:r>
            <a:r>
              <a:rPr lang="ko-KR" altLang="en-US" dirty="0"/>
              <a:t>그 관심의 중심은 인간의 본성이나 존재론적 근거에 대한 반성적 이해에 있다</a:t>
            </a:r>
            <a:r>
              <a:rPr lang="en-US" altLang="ko-KR" dirty="0"/>
              <a:t>. </a:t>
            </a:r>
            <a:r>
              <a:rPr lang="ko-KR" altLang="en-US" dirty="0"/>
              <a:t>그 결과 인문학의 발언은 객관성을 잃고 도덕적 훈계에 빠져 부질없는 좋은 말씀 또는 거룩한 말씀이 되기 쉽다</a:t>
            </a:r>
            <a:r>
              <a:rPr lang="en-US" altLang="ko-KR" dirty="0"/>
              <a:t>. </a:t>
            </a:r>
            <a:r>
              <a:rPr lang="ko-KR" altLang="en-US" dirty="0"/>
              <a:t>그러나 다른 한편으로 그것은</a:t>
            </a:r>
            <a:r>
              <a:rPr lang="en-US" altLang="ko-KR" dirty="0"/>
              <a:t>, </a:t>
            </a:r>
            <a:r>
              <a:rPr lang="ko-KR" altLang="en-US" dirty="0"/>
              <a:t>인간존재의 근본에 이어지는 것인 만큼 때로는 보다 넓고 긴 관점에서의 진실을 표현할 수도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2.1. </a:t>
            </a:r>
            <a:r>
              <a:rPr lang="ko-KR" altLang="en-US" dirty="0"/>
              <a:t>지난 달 말 부산에서는 ‘다문화와 보편주의’라는 주제 하에 유네스코 주최로 ‘세계인문학포럼’이라는 회의가 열렸다</a:t>
            </a:r>
            <a:r>
              <a:rPr lang="en-US" altLang="ko-KR" dirty="0"/>
              <a:t>. </a:t>
            </a:r>
            <a:r>
              <a:rPr lang="ko-KR" altLang="en-US" dirty="0"/>
              <a:t>이 회의에서의 선</a:t>
            </a:r>
            <a:r>
              <a:rPr lang="en-US" altLang="ko-KR" dirty="0"/>
              <a:t>·</a:t>
            </a:r>
            <a:r>
              <a:rPr lang="ko-KR" altLang="en-US" dirty="0"/>
              <a:t>후진국 </a:t>
            </a:r>
            <a:r>
              <a:rPr lang="ko-KR" altLang="en-US" dirty="0" err="1"/>
              <a:t>여러나라의</a:t>
            </a:r>
            <a:r>
              <a:rPr lang="ko-KR" altLang="en-US" dirty="0"/>
              <a:t> 인문학자들의 발표들은 세계화와 더불어 심각해지고 있는 세계적인 문제들 </a:t>
            </a:r>
            <a:r>
              <a:rPr lang="en-US" altLang="ko-KR" dirty="0"/>
              <a:t>― </a:t>
            </a:r>
            <a:r>
              <a:rPr lang="ko-KR" altLang="en-US" dirty="0"/>
              <a:t>환경 조건의 악화</a:t>
            </a:r>
            <a:r>
              <a:rPr lang="en-US" altLang="ko-KR" dirty="0"/>
              <a:t>, </a:t>
            </a:r>
            <a:r>
              <a:rPr lang="ko-KR" altLang="en-US" dirty="0"/>
              <a:t>국가 간 또 사회 내의 빈부 격차 심화</a:t>
            </a:r>
            <a:r>
              <a:rPr lang="en-US" altLang="ko-KR" dirty="0"/>
              <a:t>, </a:t>
            </a:r>
            <a:r>
              <a:rPr lang="ko-KR" altLang="en-US" dirty="0"/>
              <a:t>거기에서 일어날 수 있는 갈등 문제에 대하여 우려를 표현하고 또 대책을 촉구하는 것이었다</a:t>
            </a:r>
            <a:r>
              <a:rPr lang="en-US" altLang="ko-KR" dirty="0"/>
              <a:t>. </a:t>
            </a:r>
            <a:r>
              <a:rPr lang="ko-KR" altLang="en-US" dirty="0"/>
              <a:t>대책으로는 주로 평화로운 인류 공동체를 위한 새로운 인간주의 또는 인도주의가 이야기되었다</a:t>
            </a:r>
          </a:p>
        </p:txBody>
      </p:sp>
    </p:spTree>
    <p:extLst>
      <p:ext uri="{BB962C8B-B14F-4D97-AF65-F5344CB8AC3E}">
        <p14:creationId xmlns:p14="http://schemas.microsoft.com/office/powerpoint/2010/main" val="778468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개요의 실제 </a:t>
            </a:r>
            <a:r>
              <a:rPr lang="en-US" altLang="ko-KR" dirty="0"/>
              <a:t>3)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08642" y="922469"/>
            <a:ext cx="8013008" cy="5650347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대책으로서 이러한 인간주의를 상기하는 것은 필요한 일이라고 하겠지</a:t>
            </a:r>
            <a:endParaRPr lang="en-US" altLang="ko-KR" dirty="0"/>
          </a:p>
          <a:p>
            <a:r>
              <a:rPr lang="ko-KR" altLang="en-US" dirty="0"/>
              <a:t>만</a:t>
            </a:r>
            <a:r>
              <a:rPr lang="en-US" altLang="ko-KR" dirty="0"/>
              <a:t>, </a:t>
            </a:r>
            <a:r>
              <a:rPr lang="ko-KR" altLang="en-US" dirty="0"/>
              <a:t>문제는 그것을 위한 현실적 수단이 무엇인가 하는 것이다</a:t>
            </a:r>
            <a:r>
              <a:rPr lang="en-US" altLang="ko-KR" dirty="0"/>
              <a:t>. </a:t>
            </a:r>
            <a:r>
              <a:rPr lang="ko-KR" altLang="en-US" dirty="0"/>
              <a:t>오늘의 세계적인 문제를 생태환경의 위기에 중점을 두고 논하면서</a:t>
            </a:r>
            <a:r>
              <a:rPr lang="en-US" altLang="ko-KR" dirty="0"/>
              <a:t>, </a:t>
            </a:r>
            <a:r>
              <a:rPr lang="ko-KR" altLang="en-US" dirty="0"/>
              <a:t>유엔</a:t>
            </a:r>
            <a:r>
              <a:rPr lang="en-US" altLang="ko-KR" dirty="0"/>
              <a:t>(UN) </a:t>
            </a:r>
            <a:r>
              <a:rPr lang="ko-KR" altLang="en-US" dirty="0"/>
              <a:t>대학의 존 </a:t>
            </a:r>
            <a:r>
              <a:rPr lang="ko-KR" altLang="en-US" dirty="0" err="1"/>
              <a:t>클래머</a:t>
            </a:r>
            <a:r>
              <a:rPr lang="ko-KR" altLang="en-US" dirty="0"/>
              <a:t> 교수가 그 강연의 끝에 강조한 것도 이 점이었다</a:t>
            </a:r>
            <a:r>
              <a:rPr lang="en-US" altLang="ko-KR" dirty="0"/>
              <a:t>. </a:t>
            </a:r>
            <a:r>
              <a:rPr lang="ko-KR" altLang="en-US" dirty="0"/>
              <a:t>그러나 그도 </a:t>
            </a:r>
            <a:r>
              <a:rPr lang="en-US" altLang="ko-KR" dirty="0"/>
              <a:t>NGO</a:t>
            </a:r>
            <a:r>
              <a:rPr lang="ko-KR" altLang="en-US" dirty="0"/>
              <a:t>와 같은 사회운동 단체의 움직임을 제외하고는 별다른 현실적 방편을 제시하지는 못하였다</a:t>
            </a:r>
            <a:r>
              <a:rPr lang="en-US" altLang="ko-KR" dirty="0"/>
              <a:t>. </a:t>
            </a:r>
            <a:r>
              <a:rPr lang="ko-KR" altLang="en-US" dirty="0"/>
              <a:t>보다 근본적인 대책으로 대학의 교육과 연구 방향을 바로잡을 것을 말했지만</a:t>
            </a:r>
            <a:r>
              <a:rPr lang="en-US" altLang="ko-KR" dirty="0"/>
              <a:t>, </a:t>
            </a:r>
            <a:r>
              <a:rPr lang="ko-KR" altLang="en-US" dirty="0"/>
              <a:t>이것은 매우 장기적인 관점에서의 희망 사항에 불과하다고 할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 err="1"/>
              <a:t>프린스턴</a:t>
            </a:r>
            <a:r>
              <a:rPr lang="ko-KR" altLang="en-US" dirty="0"/>
              <a:t> 대학의 폴 </a:t>
            </a:r>
            <a:r>
              <a:rPr lang="ko-KR" altLang="en-US" dirty="0" err="1"/>
              <a:t>윌리스</a:t>
            </a:r>
            <a:r>
              <a:rPr lang="ko-KR" altLang="en-US" dirty="0"/>
              <a:t> 교수는 변형된 형태이지만</a:t>
            </a:r>
            <a:r>
              <a:rPr lang="en-US" altLang="ko-KR" dirty="0"/>
              <a:t>, </a:t>
            </a:r>
            <a:r>
              <a:rPr lang="ko-KR" altLang="en-US" dirty="0"/>
              <a:t>오늘의 문제에 대</a:t>
            </a:r>
          </a:p>
          <a:p>
            <a:r>
              <a:rPr lang="ko-KR" altLang="en-US" dirty="0"/>
              <a:t>한 마르크스주의적 이해를 가지고 있었다</a:t>
            </a:r>
            <a:r>
              <a:rPr lang="en-US" altLang="ko-KR" dirty="0"/>
              <a:t>. </a:t>
            </a:r>
            <a:r>
              <a:rPr lang="ko-KR" altLang="en-US" dirty="0"/>
              <a:t>논제로 삼은 것은 그가 일찍이 연구했던 영국 노동 계급의 ‘생활문화’였는데</a:t>
            </a:r>
            <a:r>
              <a:rPr lang="en-US" altLang="ko-KR" dirty="0"/>
              <a:t>, </a:t>
            </a:r>
            <a:r>
              <a:rPr lang="ko-KR" altLang="en-US" dirty="0"/>
              <a:t>그 문화에서 발견할 수 있는</a:t>
            </a:r>
            <a:r>
              <a:rPr lang="en-US" altLang="ko-KR" dirty="0"/>
              <a:t>, </a:t>
            </a:r>
            <a:r>
              <a:rPr lang="ko-KR" altLang="en-US" dirty="0"/>
              <a:t>자본주의 체제에 대한 노동계급 젊은이들의 거부감</a:t>
            </a:r>
            <a:r>
              <a:rPr lang="en-US" altLang="ko-KR" dirty="0"/>
              <a:t>, </a:t>
            </a:r>
            <a:r>
              <a:rPr lang="ko-KR" altLang="en-US" dirty="0"/>
              <a:t>그리고 거기에서 나오는 유대감을 근거로 하여</a:t>
            </a:r>
            <a:r>
              <a:rPr lang="en-US" altLang="ko-KR" dirty="0"/>
              <a:t>, </a:t>
            </a:r>
            <a:r>
              <a:rPr lang="ko-KR" altLang="en-US" dirty="0"/>
              <a:t>새로운 보편적 인간 윤리</a:t>
            </a:r>
            <a:r>
              <a:rPr lang="en-US" altLang="ko-KR" dirty="0"/>
              <a:t>—</a:t>
            </a:r>
            <a:r>
              <a:rPr lang="ko-KR" altLang="en-US" dirty="0"/>
              <a:t>모든 인간의 고통에 대한 공감 그리고 인간적 위엄의 존중을 내용으로 하는 보편 윤리가 나올 수 있을 것이라고 말했다</a:t>
            </a:r>
            <a:r>
              <a:rPr lang="en-US" altLang="ko-KR" dirty="0"/>
              <a:t>. </a:t>
            </a:r>
            <a:r>
              <a:rPr lang="ko-KR" altLang="en-US" dirty="0"/>
              <a:t>한 가지 문제는</a:t>
            </a:r>
            <a:r>
              <a:rPr lang="en-US" altLang="ko-KR" dirty="0"/>
              <a:t>, </a:t>
            </a:r>
            <a:r>
              <a:rPr lang="ko-KR" altLang="en-US" dirty="0"/>
              <a:t>이러한 보편 윤리의 태동을 위한 동력이 없어질 수 없다고 말하면서도 </a:t>
            </a:r>
            <a:r>
              <a:rPr lang="ko-KR" altLang="en-US" dirty="0" err="1"/>
              <a:t>윌리스</a:t>
            </a:r>
            <a:r>
              <a:rPr lang="ko-KR" altLang="en-US" dirty="0"/>
              <a:t> 교수 자신이 인정하다시피</a:t>
            </a:r>
            <a:r>
              <a:rPr lang="en-US" altLang="ko-KR" dirty="0"/>
              <a:t>, </a:t>
            </a:r>
            <a:r>
              <a:rPr lang="ko-KR" altLang="en-US" dirty="0"/>
              <a:t>세계 자본주의 문명의 여러 문제들에 대한 책임을 물을 수 있는 주체</a:t>
            </a:r>
            <a:r>
              <a:rPr lang="en-US" altLang="ko-KR" dirty="0"/>
              <a:t>, </a:t>
            </a:r>
            <a:r>
              <a:rPr lang="ko-KR" altLang="en-US" dirty="0"/>
              <a:t>또 그에 대한 대항책이 분명치 않다는 것이다</a:t>
            </a:r>
          </a:p>
        </p:txBody>
      </p:sp>
    </p:spTree>
    <p:extLst>
      <p:ext uri="{BB962C8B-B14F-4D97-AF65-F5344CB8AC3E}">
        <p14:creationId xmlns:p14="http://schemas.microsoft.com/office/powerpoint/2010/main" val="3262577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개요의 실제 </a:t>
            </a:r>
            <a:r>
              <a:rPr lang="en-US" altLang="ko-KR" dirty="0"/>
              <a:t>3)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452673" y="868148"/>
            <a:ext cx="7678030" cy="553265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세계를 움직이고 있는 동인들은 너무나 착잡하고 다원적이다</a:t>
            </a:r>
            <a:r>
              <a:rPr lang="en-US" altLang="ko-KR" dirty="0"/>
              <a:t>. </a:t>
            </a:r>
            <a:r>
              <a:rPr lang="ko-KR" altLang="en-US" dirty="0"/>
              <a:t>상황의 복합성에 대한 가장 흥미로운 지적의 하나는 저명한 현상학자인 </a:t>
            </a:r>
            <a:r>
              <a:rPr lang="ko-KR" altLang="en-US" dirty="0" err="1"/>
              <a:t>알폰소</a:t>
            </a:r>
            <a:r>
              <a:rPr lang="ko-KR" altLang="en-US" dirty="0"/>
              <a:t> </a:t>
            </a:r>
            <a:r>
              <a:rPr lang="ko-KR" altLang="en-US" dirty="0" err="1"/>
              <a:t>링기스</a:t>
            </a:r>
            <a:r>
              <a:rPr lang="ko-KR" altLang="en-US" dirty="0"/>
              <a:t> </a:t>
            </a:r>
            <a:r>
              <a:rPr lang="ko-KR" altLang="en-US" dirty="0" err="1"/>
              <a:t>펜실베이니아</a:t>
            </a:r>
            <a:r>
              <a:rPr lang="ko-KR" altLang="en-US" dirty="0"/>
              <a:t> 주립대학 명예교수의 ‘풍요의 시대’라는 제목의 발표에서 볼 수 있었다</a:t>
            </a:r>
            <a:r>
              <a:rPr lang="en-US" altLang="ko-KR" dirty="0"/>
              <a:t>. </a:t>
            </a:r>
            <a:r>
              <a:rPr lang="ko-KR" altLang="en-US" dirty="0" err="1"/>
              <a:t>링기스</a:t>
            </a:r>
            <a:r>
              <a:rPr lang="ko-KR" altLang="en-US" dirty="0"/>
              <a:t> 교수는 다른 </a:t>
            </a:r>
            <a:r>
              <a:rPr lang="ko-KR" altLang="en-US" dirty="0" err="1"/>
              <a:t>진단자와</a:t>
            </a:r>
            <a:r>
              <a:rPr lang="ko-KR" altLang="en-US" dirty="0"/>
              <a:t> 마찬가지로 우려되는 문제 영역으로 생태 환경 훼손</a:t>
            </a:r>
            <a:r>
              <a:rPr lang="en-US" altLang="ko-KR" dirty="0"/>
              <a:t>, </a:t>
            </a:r>
            <a:r>
              <a:rPr lang="ko-KR" altLang="en-US" dirty="0"/>
              <a:t>국가의 윤리 규제를 넘어가는 다국적 기업의 과대화</a:t>
            </a:r>
            <a:r>
              <a:rPr lang="en-US" altLang="ko-KR" dirty="0"/>
              <a:t>, </a:t>
            </a:r>
            <a:r>
              <a:rPr lang="ko-KR" altLang="en-US" dirty="0"/>
              <a:t>증대하는 빈부 격차들을 언급하였다</a:t>
            </a:r>
            <a:r>
              <a:rPr lang="en-US" altLang="ko-KR" dirty="0"/>
              <a:t>. </a:t>
            </a:r>
            <a:r>
              <a:rPr lang="ko-KR" altLang="en-US" dirty="0"/>
              <a:t>그러나 그는 동시에 과학 기술의 발달</a:t>
            </a:r>
            <a:r>
              <a:rPr lang="en-US" altLang="ko-KR" dirty="0"/>
              <a:t>, </a:t>
            </a:r>
            <a:r>
              <a:rPr lang="ko-KR" altLang="en-US" dirty="0"/>
              <a:t>생산성 증대</a:t>
            </a:r>
            <a:r>
              <a:rPr lang="en-US" altLang="ko-KR" dirty="0"/>
              <a:t>, </a:t>
            </a:r>
            <a:r>
              <a:rPr lang="ko-KR" altLang="en-US" dirty="0"/>
              <a:t>새로운 과학적 이기</a:t>
            </a:r>
            <a:r>
              <a:rPr lang="en-US" altLang="ko-KR" dirty="0"/>
              <a:t>(</a:t>
            </a:r>
            <a:r>
              <a:rPr lang="ko-KR" altLang="en-US" dirty="0"/>
              <a:t>利器</a:t>
            </a:r>
            <a:r>
              <a:rPr lang="en-US" altLang="ko-KR" dirty="0"/>
              <a:t>)</a:t>
            </a:r>
            <a:r>
              <a:rPr lang="ko-KR" altLang="en-US" dirty="0"/>
              <a:t>의 발명</a:t>
            </a:r>
            <a:r>
              <a:rPr lang="en-US" altLang="ko-KR" dirty="0"/>
              <a:t>, </a:t>
            </a:r>
            <a:r>
              <a:rPr lang="ko-KR" altLang="en-US" dirty="0"/>
              <a:t>특히 인간의 생물학적 운명을 바꿀 수 있는 생물공학의 발달 등</a:t>
            </a:r>
            <a:r>
              <a:rPr lang="en-US" altLang="ko-KR" dirty="0"/>
              <a:t>, </a:t>
            </a:r>
            <a:r>
              <a:rPr lang="ko-KR" altLang="en-US" dirty="0"/>
              <a:t>위태로우면서도 새로운 가능성을 열어 놓는 발달의 사례 등에 주목했다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4.2. </a:t>
            </a:r>
            <a:r>
              <a:rPr lang="ko-KR" altLang="en-US" dirty="0" err="1"/>
              <a:t>링기스</a:t>
            </a:r>
            <a:r>
              <a:rPr lang="ko-KR" altLang="en-US" dirty="0"/>
              <a:t> 교수에 의하면 인간 존재의 특징은 풍요 지향</a:t>
            </a:r>
            <a:r>
              <a:rPr lang="en-US" altLang="ko-KR" dirty="0"/>
              <a:t>, </a:t>
            </a:r>
            <a:r>
              <a:rPr lang="ko-KR" altLang="en-US" dirty="0"/>
              <a:t>풍요 창조력이다</a:t>
            </a:r>
            <a:r>
              <a:rPr lang="en-US" altLang="ko-KR" dirty="0"/>
              <a:t>. </a:t>
            </a:r>
            <a:r>
              <a:rPr lang="ko-KR" altLang="en-US" dirty="0"/>
              <a:t>인간 생존의 바탕 자체가 풍요를 가리킨다</a:t>
            </a:r>
            <a:r>
              <a:rPr lang="en-US" altLang="ko-KR" dirty="0"/>
              <a:t>. </a:t>
            </a:r>
            <a:r>
              <a:rPr lang="ko-KR" altLang="en-US" dirty="0"/>
              <a:t>사람이 지금까지 찾아내고 앞으로 확인할 가능성이 있는 생명체의 총수는 </a:t>
            </a:r>
            <a:r>
              <a:rPr lang="en-US" altLang="ko-KR" dirty="0"/>
              <a:t>870</a:t>
            </a:r>
            <a:r>
              <a:rPr lang="ko-KR" altLang="en-US" dirty="0"/>
              <a:t>만 종에 이른다</a:t>
            </a:r>
            <a:r>
              <a:rPr lang="en-US" altLang="ko-KR" dirty="0"/>
              <a:t>. </a:t>
            </a:r>
            <a:r>
              <a:rPr lang="ko-KR" altLang="en-US" dirty="0"/>
              <a:t>시야를 좁혀 </a:t>
            </a:r>
            <a:r>
              <a:rPr lang="en-US" altLang="ko-KR" dirty="0"/>
              <a:t>1</a:t>
            </a:r>
            <a:r>
              <a:rPr lang="ko-KR" altLang="en-US" dirty="0"/>
              <a:t>척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30.3cm) </a:t>
            </a:r>
            <a:r>
              <a:rPr lang="ko-KR" altLang="en-US" dirty="0"/>
              <a:t>평방의 땅을 </a:t>
            </a:r>
            <a:r>
              <a:rPr lang="en-US" altLang="ko-KR" dirty="0"/>
              <a:t>3</a:t>
            </a:r>
            <a:r>
              <a:rPr lang="ko-KR" altLang="en-US" dirty="0"/>
              <a:t>인치 깊이로 파 보면</a:t>
            </a:r>
            <a:r>
              <a:rPr lang="en-US" altLang="ko-KR" dirty="0"/>
              <a:t>, </a:t>
            </a:r>
            <a:r>
              <a:rPr lang="ko-KR" altLang="en-US" dirty="0"/>
              <a:t>거기에서 </a:t>
            </a:r>
            <a:r>
              <a:rPr lang="en-US" altLang="ko-KR" dirty="0"/>
              <a:t>9759</a:t>
            </a:r>
            <a:r>
              <a:rPr lang="ko-KR" altLang="en-US" dirty="0"/>
              <a:t>마리의 절족동물이 발견된다</a:t>
            </a:r>
            <a:r>
              <a:rPr lang="en-US" altLang="ko-KR" dirty="0"/>
              <a:t>. </a:t>
            </a:r>
            <a:r>
              <a:rPr lang="ko-KR" altLang="en-US" dirty="0"/>
              <a:t>눈을 높이면 우주에는 </a:t>
            </a:r>
            <a:r>
              <a:rPr lang="en-US" altLang="ko-KR" dirty="0"/>
              <a:t>1250</a:t>
            </a:r>
            <a:r>
              <a:rPr lang="ko-KR" altLang="en-US" dirty="0"/>
              <a:t>억 개의 은하계가 있고</a:t>
            </a:r>
            <a:r>
              <a:rPr lang="en-US" altLang="ko-KR" dirty="0"/>
              <a:t>, </a:t>
            </a:r>
            <a:r>
              <a:rPr lang="ko-KR" altLang="en-US" dirty="0"/>
              <a:t>지구와 </a:t>
            </a:r>
            <a:r>
              <a:rPr lang="ko-KR" altLang="en-US" dirty="0" err="1"/>
              <a:t>비숫한</a:t>
            </a:r>
            <a:r>
              <a:rPr lang="ko-KR" altLang="en-US" dirty="0"/>
              <a:t> 유성의 수는 </a:t>
            </a:r>
            <a:r>
              <a:rPr lang="en-US" altLang="ko-KR" dirty="0"/>
              <a:t>20</a:t>
            </a:r>
            <a:r>
              <a:rPr lang="ko-KR" altLang="en-US" dirty="0" err="1"/>
              <a:t>억개로</a:t>
            </a:r>
            <a:r>
              <a:rPr lang="ko-KR" altLang="en-US" dirty="0"/>
              <a:t> 추측된다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7646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개요의 실제 </a:t>
            </a:r>
            <a:r>
              <a:rPr lang="en-US" altLang="ko-KR" dirty="0"/>
              <a:t>4)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17283" y="949629"/>
            <a:ext cx="7524121" cy="510714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ko-KR" altLang="en-US" dirty="0"/>
              <a:t>그러나 이 발명에는 ‘망상의 풍요’가 포함될 수 있다</a:t>
            </a:r>
            <a:r>
              <a:rPr lang="en-US" altLang="ko-KR" dirty="0"/>
              <a:t>. </a:t>
            </a:r>
            <a:r>
              <a:rPr lang="ko-KR" altLang="en-US" dirty="0"/>
              <a:t>대표적인 것이 다른 사람과의 비교 경쟁에서의 과시를 돕는 유명 브랜드의 초</a:t>
            </a:r>
            <a:r>
              <a:rPr lang="en-US" altLang="ko-KR" dirty="0"/>
              <a:t>(</a:t>
            </a:r>
            <a:r>
              <a:rPr lang="ko-KR" altLang="en-US" dirty="0"/>
              <a:t>超</a:t>
            </a:r>
            <a:r>
              <a:rPr lang="en-US" altLang="ko-KR" dirty="0"/>
              <a:t>)</a:t>
            </a:r>
            <a:r>
              <a:rPr lang="ko-KR" altLang="en-US" dirty="0"/>
              <a:t>고가 상품 같은 것이다</a:t>
            </a:r>
            <a:r>
              <a:rPr lang="en-US" altLang="ko-KR" dirty="0"/>
              <a:t>. </a:t>
            </a:r>
            <a:r>
              <a:rPr lang="ko-KR" altLang="en-US" dirty="0"/>
              <a:t>오늘날 미국에서 생산되는 상품의 </a:t>
            </a:r>
            <a:r>
              <a:rPr lang="en-US" altLang="ko-KR" dirty="0"/>
              <a:t>3</a:t>
            </a:r>
            <a:r>
              <a:rPr lang="ko-KR" altLang="en-US" dirty="0"/>
              <a:t>분의 </a:t>
            </a:r>
            <a:r>
              <a:rPr lang="en-US" altLang="ko-KR" dirty="0"/>
              <a:t>1</a:t>
            </a:r>
            <a:r>
              <a:rPr lang="ko-KR" altLang="en-US" dirty="0"/>
              <a:t>이 </a:t>
            </a:r>
            <a:r>
              <a:rPr lang="en-US" altLang="ko-KR" dirty="0"/>
              <a:t>5%</a:t>
            </a:r>
            <a:r>
              <a:rPr lang="ko-KR" altLang="en-US" dirty="0"/>
              <a:t>의 부자들을 위한 것이고 </a:t>
            </a:r>
            <a:r>
              <a:rPr lang="en-US" altLang="ko-KR" dirty="0"/>
              <a:t>60%</a:t>
            </a:r>
            <a:r>
              <a:rPr lang="ko-KR" altLang="en-US" dirty="0"/>
              <a:t>가 </a:t>
            </a:r>
            <a:r>
              <a:rPr lang="en-US" altLang="ko-KR" dirty="0"/>
              <a:t>20%</a:t>
            </a:r>
            <a:r>
              <a:rPr lang="ko-KR" altLang="en-US" dirty="0"/>
              <a:t>의 상층 소득자를 위한 것이다</a:t>
            </a:r>
            <a:r>
              <a:rPr lang="en-US" altLang="ko-KR" dirty="0"/>
              <a:t>. </a:t>
            </a:r>
            <a:r>
              <a:rPr lang="ko-KR" altLang="en-US" dirty="0"/>
              <a:t>얼마 전에는 막대한 국가예산의 지원으로 파산을 면한 은행의 장이 </a:t>
            </a:r>
            <a:r>
              <a:rPr lang="en-US" altLang="ko-KR" dirty="0"/>
              <a:t>1</a:t>
            </a:r>
            <a:r>
              <a:rPr lang="ko-KR" altLang="en-US" dirty="0"/>
              <a:t>억</a:t>
            </a:r>
            <a:r>
              <a:rPr lang="en-US" altLang="ko-KR" dirty="0"/>
              <a:t>2500</a:t>
            </a:r>
            <a:r>
              <a:rPr lang="ko-KR" altLang="en-US" dirty="0" err="1"/>
              <a:t>만달러의</a:t>
            </a:r>
            <a:r>
              <a:rPr lang="ko-KR" altLang="en-US" dirty="0"/>
              <a:t> 퇴직금을 받았다</a:t>
            </a:r>
            <a:r>
              <a:rPr lang="en-US" altLang="ko-KR" dirty="0"/>
              <a:t>. </a:t>
            </a:r>
            <a:r>
              <a:rPr lang="ko-KR" altLang="en-US" dirty="0" err="1"/>
              <a:t>링기스</a:t>
            </a:r>
            <a:r>
              <a:rPr lang="ko-KR" altLang="en-US" dirty="0"/>
              <a:t> 교수의 생각으로는 </a:t>
            </a:r>
            <a:r>
              <a:rPr lang="en-US" altLang="ko-KR" dirty="0"/>
              <a:t>68</a:t>
            </a:r>
            <a:r>
              <a:rPr lang="ko-KR" altLang="en-US" dirty="0"/>
              <a:t>세의 노인에게 이러한 금액은 비교 우위의 존재감을 확인하는 것 이외에는 별다른 의미를 가질 수 없다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4.3. </a:t>
            </a:r>
            <a:r>
              <a:rPr lang="ko-KR" altLang="en-US" dirty="0" err="1"/>
              <a:t>링기스</a:t>
            </a:r>
            <a:r>
              <a:rPr lang="ko-KR" altLang="en-US" dirty="0"/>
              <a:t> 교수는 다른 한편으로 대책의 가능성이 풍부하게 되어 가고 있는 것이 오늘의 세계라고 생각한다</a:t>
            </a:r>
            <a:r>
              <a:rPr lang="en-US" altLang="ko-KR" dirty="0"/>
              <a:t>. </a:t>
            </a:r>
            <a:r>
              <a:rPr lang="ko-KR" altLang="en-US" dirty="0"/>
              <a:t>망상적 풍요는 다른 사람들의 삶의 자원을 박탈하는 결과를 낳는다</a:t>
            </a:r>
            <a:r>
              <a:rPr lang="en-US" altLang="ko-KR" dirty="0"/>
              <a:t>. </a:t>
            </a:r>
            <a:r>
              <a:rPr lang="ko-KR" altLang="en-US" dirty="0"/>
              <a:t>하나의 사회적 테두리 안에서</a:t>
            </a:r>
            <a:r>
              <a:rPr lang="en-US" altLang="ko-KR" dirty="0"/>
              <a:t>, </a:t>
            </a:r>
            <a:r>
              <a:rPr lang="ko-KR" altLang="en-US" dirty="0"/>
              <a:t>지나친 빈부의 격차는 정치적인 불안정의 요인이 될 뿐만 아니라 결국은 경제 성장의 방해 요인이 된다</a:t>
            </a:r>
            <a:r>
              <a:rPr lang="en-US" altLang="ko-KR" dirty="0"/>
              <a:t>. </a:t>
            </a:r>
            <a:r>
              <a:rPr lang="ko-KR" altLang="en-US" dirty="0"/>
              <a:t>세계적으로 볼 때</a:t>
            </a:r>
            <a:r>
              <a:rPr lang="en-US" altLang="ko-KR" dirty="0"/>
              <a:t>, </a:t>
            </a:r>
            <a:r>
              <a:rPr lang="ko-KR" altLang="en-US" dirty="0"/>
              <a:t>풍요한 나라들의 국민 총생산의 </a:t>
            </a:r>
            <a:r>
              <a:rPr lang="en-US" altLang="ko-KR" dirty="0"/>
              <a:t>0.7%</a:t>
            </a:r>
            <a:r>
              <a:rPr lang="ko-KR" altLang="en-US" dirty="0"/>
              <a:t>를 문제 해결에 사용한다면</a:t>
            </a:r>
            <a:r>
              <a:rPr lang="en-US" altLang="ko-KR" dirty="0"/>
              <a:t>, </a:t>
            </a:r>
            <a:r>
              <a:rPr lang="ko-KR" altLang="en-US" dirty="0"/>
              <a:t>하루 </a:t>
            </a:r>
            <a:r>
              <a:rPr lang="en-US" altLang="ko-KR" dirty="0"/>
              <a:t>2</a:t>
            </a:r>
            <a:r>
              <a:rPr lang="ko-KR" altLang="en-US" dirty="0"/>
              <a:t>달러 이하의 빈곤 속에서 살고 있는 </a:t>
            </a:r>
            <a:r>
              <a:rPr lang="en-US" altLang="ko-KR" dirty="0"/>
              <a:t>43%</a:t>
            </a:r>
            <a:r>
              <a:rPr lang="ko-KR" altLang="en-US" dirty="0"/>
              <a:t>의 인류의 삶이 빈곤선 이상으로 끌어 올려질 수 있다</a:t>
            </a:r>
            <a:r>
              <a:rPr lang="en-US" altLang="ko-KR" dirty="0"/>
              <a:t>. </a:t>
            </a:r>
            <a:r>
              <a:rPr lang="ko-KR" altLang="en-US" dirty="0"/>
              <a:t>여러 기술적 발전 또한 문제해결의 잠재력을 가지고 있다</a:t>
            </a:r>
            <a:r>
              <a:rPr lang="en-US" altLang="ko-KR" dirty="0"/>
              <a:t>. </a:t>
            </a:r>
            <a:r>
              <a:rPr lang="ko-KR" altLang="en-US" dirty="0"/>
              <a:t>녹색 에너지</a:t>
            </a:r>
            <a:r>
              <a:rPr lang="en-US" altLang="ko-KR" dirty="0"/>
              <a:t>, </a:t>
            </a:r>
            <a:r>
              <a:rPr lang="ko-KR" altLang="en-US" dirty="0"/>
              <a:t>에너지 절약형의 제품 개발</a:t>
            </a:r>
            <a:r>
              <a:rPr lang="en-US" altLang="ko-KR" dirty="0"/>
              <a:t>, </a:t>
            </a:r>
            <a:r>
              <a:rPr lang="ko-KR" altLang="en-US" dirty="0"/>
              <a:t>건전한 목재 생산을 위한 새로운 삼림</a:t>
            </a:r>
            <a:r>
              <a:rPr lang="en-US" altLang="ko-KR" dirty="0"/>
              <a:t>(</a:t>
            </a:r>
            <a:r>
              <a:rPr lang="ko-KR" altLang="en-US" dirty="0"/>
              <a:t>森林</a:t>
            </a:r>
            <a:r>
              <a:rPr lang="en-US" altLang="ko-KR" dirty="0"/>
              <a:t>) </a:t>
            </a:r>
            <a:r>
              <a:rPr lang="ko-KR" altLang="en-US" dirty="0" err="1"/>
              <a:t>조성법</a:t>
            </a:r>
            <a:r>
              <a:rPr lang="ko-KR" altLang="en-US" dirty="0"/>
              <a:t> 등은 기후변화의 문제를 완화할 수 있다</a:t>
            </a:r>
            <a:r>
              <a:rPr lang="en-US" altLang="ko-KR" dirty="0"/>
              <a:t>. </a:t>
            </a:r>
            <a:r>
              <a:rPr lang="ko-KR" altLang="en-US" dirty="0"/>
              <a:t>해산물 </a:t>
            </a:r>
            <a:r>
              <a:rPr lang="ko-KR" altLang="en-US" dirty="0" err="1"/>
              <a:t>양식법은</a:t>
            </a:r>
            <a:r>
              <a:rPr lang="ko-KR" altLang="en-US" dirty="0"/>
              <a:t> 근년에 식량자원을 크게 늘렸다</a:t>
            </a:r>
            <a:r>
              <a:rPr lang="en-US" altLang="ko-KR" dirty="0"/>
              <a:t>. </a:t>
            </a:r>
            <a:r>
              <a:rPr lang="ko-KR" altLang="en-US" dirty="0"/>
              <a:t>새로운 제염</a:t>
            </a:r>
            <a:r>
              <a:rPr lang="en-US" altLang="ko-KR" dirty="0"/>
              <a:t>(</a:t>
            </a:r>
            <a:r>
              <a:rPr lang="ko-KR" altLang="en-US" dirty="0"/>
              <a:t>除鹽</a:t>
            </a:r>
            <a:r>
              <a:rPr lang="en-US" altLang="ko-KR" dirty="0"/>
              <a:t>) </a:t>
            </a:r>
            <a:r>
              <a:rPr lang="ko-KR" altLang="en-US" dirty="0"/>
              <a:t>담수 제조법은 식수문제의 해결을 보다 용이하게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130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개요의 실제 </a:t>
            </a:r>
            <a:r>
              <a:rPr lang="en-US" altLang="ko-KR" dirty="0"/>
              <a:t>5)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17695" y="913415"/>
            <a:ext cx="7967742" cy="5668454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그러나 오늘날 여러 사회와 인류가 부딪치는 문제들을 적절하게 </a:t>
            </a:r>
            <a:r>
              <a:rPr lang="ko-KR" altLang="en-US" dirty="0" err="1"/>
              <a:t>해결하</a:t>
            </a:r>
            <a:endParaRPr lang="ko-KR" altLang="en-US" dirty="0"/>
          </a:p>
          <a:p>
            <a:r>
              <a:rPr lang="ko-KR" altLang="en-US" dirty="0"/>
              <a:t>는 데에는 새로운 문화와 윤리</a:t>
            </a:r>
            <a:r>
              <a:rPr lang="en-US" altLang="ko-KR" dirty="0"/>
              <a:t>—</a:t>
            </a:r>
            <a:r>
              <a:rPr lang="ko-KR" altLang="en-US" dirty="0"/>
              <a:t>인간주의가 필요하다</a:t>
            </a:r>
            <a:r>
              <a:rPr lang="en-US" altLang="ko-KR" dirty="0"/>
              <a:t>. </a:t>
            </a:r>
            <a:r>
              <a:rPr lang="ko-KR" altLang="en-US" dirty="0" err="1"/>
              <a:t>링기스</a:t>
            </a:r>
            <a:r>
              <a:rPr lang="ko-KR" altLang="en-US" dirty="0"/>
              <a:t> 교수의 </a:t>
            </a:r>
            <a:r>
              <a:rPr lang="ko-KR" altLang="en-US" dirty="0" err="1"/>
              <a:t>의견으</a:t>
            </a:r>
            <a:endParaRPr lang="ko-KR" altLang="en-US" dirty="0"/>
          </a:p>
          <a:p>
            <a:r>
              <a:rPr lang="ko-KR" altLang="en-US" dirty="0" err="1"/>
              <a:t>로는</a:t>
            </a:r>
            <a:r>
              <a:rPr lang="ko-KR" altLang="en-US" dirty="0"/>
              <a:t> 새로운 인간주의는</a:t>
            </a:r>
            <a:r>
              <a:rPr lang="en-US" altLang="ko-KR" dirty="0"/>
              <a:t>, </a:t>
            </a:r>
            <a:r>
              <a:rPr lang="ko-KR" altLang="en-US" dirty="0"/>
              <a:t>인류로 하여금 앞으로 ‘망상의 풍요’에서 삶의 일시</a:t>
            </a:r>
          </a:p>
          <a:p>
            <a:r>
              <a:rPr lang="ko-KR" altLang="en-US" dirty="0"/>
              <a:t>적인 흥분을 찾는 것이 아니라 “자연과 우정과 이방인과의 만남과 앎과 문화에서 풍요의 고양</a:t>
            </a:r>
            <a:r>
              <a:rPr lang="en-US" altLang="ko-KR" dirty="0"/>
              <a:t>(</a:t>
            </a:r>
            <a:r>
              <a:rPr lang="ko-KR" altLang="en-US" dirty="0"/>
              <a:t>高揚</a:t>
            </a:r>
            <a:r>
              <a:rPr lang="en-US" altLang="ko-KR" dirty="0"/>
              <a:t>)</a:t>
            </a:r>
            <a:r>
              <a:rPr lang="ko-KR" altLang="en-US" dirty="0"/>
              <a:t>을 찾게 할 것이다”</a:t>
            </a:r>
            <a:r>
              <a:rPr lang="en-US" altLang="ko-KR" dirty="0"/>
              <a:t>. </a:t>
            </a:r>
            <a:r>
              <a:rPr lang="ko-KR" altLang="en-US" dirty="0"/>
              <a:t>실질적인 차원에서 오늘의 문제를 충분히 고려하고 방향을 바르게 하는 데에는 여러 전문가</a:t>
            </a:r>
            <a:r>
              <a:rPr lang="en-US" altLang="ko-KR" dirty="0"/>
              <a:t>—</a:t>
            </a:r>
            <a:r>
              <a:rPr lang="ko-KR" altLang="en-US" dirty="0"/>
              <a:t>기후학</a:t>
            </a:r>
            <a:r>
              <a:rPr lang="en-US" altLang="ko-KR" dirty="0"/>
              <a:t>, </a:t>
            </a:r>
            <a:r>
              <a:rPr lang="ko-KR" altLang="en-US" dirty="0"/>
              <a:t>지리학</a:t>
            </a:r>
            <a:r>
              <a:rPr lang="en-US" altLang="ko-KR" dirty="0"/>
              <a:t>, </a:t>
            </a:r>
            <a:r>
              <a:rPr lang="ko-KR" altLang="en-US" dirty="0"/>
              <a:t>생물학</a:t>
            </a:r>
            <a:r>
              <a:rPr lang="en-US" altLang="ko-KR" dirty="0"/>
              <a:t>, </a:t>
            </a:r>
            <a:r>
              <a:rPr lang="ko-KR" altLang="en-US" dirty="0" err="1"/>
              <a:t>환경학</a:t>
            </a:r>
            <a:r>
              <a:rPr lang="en-US" altLang="ko-KR" dirty="0"/>
              <a:t>, </a:t>
            </a:r>
            <a:r>
              <a:rPr lang="ko-KR" altLang="en-US" dirty="0"/>
              <a:t>지리경제학</a:t>
            </a:r>
            <a:r>
              <a:rPr lang="en-US" altLang="ko-KR" dirty="0"/>
              <a:t>, </a:t>
            </a:r>
            <a:r>
              <a:rPr lang="ko-KR" altLang="en-US" dirty="0"/>
              <a:t>법학</a:t>
            </a:r>
            <a:r>
              <a:rPr lang="en-US" altLang="ko-KR" dirty="0"/>
              <a:t>, </a:t>
            </a:r>
            <a:r>
              <a:rPr lang="ko-KR" altLang="en-US" dirty="0"/>
              <a:t>행정학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문화와 윤리학의 전문가 그리고 정치 지도자들의 도움이 필요하다</a:t>
            </a:r>
            <a:r>
              <a:rPr lang="en-US" altLang="ko-KR" dirty="0"/>
              <a:t>. </a:t>
            </a:r>
            <a:r>
              <a:rPr lang="ko-KR" altLang="en-US" dirty="0"/>
              <a:t>어떻게 이 도움</a:t>
            </a:r>
            <a:r>
              <a:rPr lang="en-US" altLang="ko-KR" dirty="0"/>
              <a:t>, </a:t>
            </a:r>
            <a:r>
              <a:rPr lang="ko-KR" altLang="en-US" dirty="0"/>
              <a:t>그 지혜를 하나로 모이게 할 것인가</a:t>
            </a:r>
            <a:r>
              <a:rPr lang="en-US" altLang="ko-KR" dirty="0"/>
              <a:t>? </a:t>
            </a:r>
            <a:r>
              <a:rPr lang="ko-KR" altLang="en-US" dirty="0" err="1"/>
              <a:t>링기스</a:t>
            </a:r>
            <a:r>
              <a:rPr lang="ko-KR" altLang="en-US" dirty="0"/>
              <a:t> 교수의 제안의 주안점을 현실 방편의 관점에서 해석하면</a:t>
            </a:r>
            <a:r>
              <a:rPr lang="en-US" altLang="ko-KR" dirty="0"/>
              <a:t>, </a:t>
            </a:r>
            <a:r>
              <a:rPr lang="ko-KR" altLang="en-US" dirty="0"/>
              <a:t>필요한 것은 정치적 리더십이다</a:t>
            </a:r>
            <a:r>
              <a:rPr lang="en-US" altLang="ko-KR" dirty="0"/>
              <a:t>. </a:t>
            </a:r>
            <a:r>
              <a:rPr lang="ko-KR" altLang="en-US" dirty="0"/>
              <a:t>그리고 독재적 권력의 가능성을 배제한다고 할 때</a:t>
            </a:r>
            <a:r>
              <a:rPr lang="en-US" altLang="ko-KR" dirty="0"/>
              <a:t>, </a:t>
            </a:r>
            <a:r>
              <a:rPr lang="ko-KR" altLang="en-US" dirty="0"/>
              <a:t>새로운 인간주의 또는 진정한 보편적 윤리의 확장에 호소하는 것이 방편이 될 수 밖에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055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개요의 실제 </a:t>
            </a:r>
            <a:r>
              <a:rPr lang="en-US" altLang="ko-KR" dirty="0"/>
              <a:t>6)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26749" y="931522"/>
            <a:ext cx="7976794" cy="550549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5.2. </a:t>
            </a:r>
            <a:r>
              <a:rPr lang="ko-KR" altLang="en-US" dirty="0"/>
              <a:t>오늘의 세계 현실과 전망에 대한 </a:t>
            </a:r>
            <a:r>
              <a:rPr lang="ko-KR" altLang="en-US" dirty="0" err="1"/>
              <a:t>링기스</a:t>
            </a:r>
            <a:r>
              <a:rPr lang="ko-KR" altLang="en-US" dirty="0"/>
              <a:t> 교수의 비판적이면서 긍정적인</a:t>
            </a:r>
          </a:p>
          <a:p>
            <a:r>
              <a:rPr lang="ko-KR" altLang="en-US" dirty="0"/>
              <a:t>진단이 맞는 것이든 아니든 그 복합성에 비추어 문제의 인식과 해결에 대한 다양한 고려가 있어야 한다는 것은 분명하다</a:t>
            </a:r>
            <a:r>
              <a:rPr lang="en-US" altLang="ko-KR" dirty="0"/>
              <a:t>. </a:t>
            </a:r>
            <a:r>
              <a:rPr lang="ko-KR" altLang="en-US" dirty="0"/>
              <a:t>그러나 이것을 일단 매개하는 것은 방금 말한 바와 같이 정치이다</a:t>
            </a:r>
            <a:r>
              <a:rPr lang="en-US" altLang="ko-KR" dirty="0"/>
              <a:t>. </a:t>
            </a:r>
            <a:r>
              <a:rPr lang="ko-KR" altLang="en-US" dirty="0"/>
              <a:t>그런데 오늘의 우리 정치 현실을 볼 때</a:t>
            </a:r>
            <a:r>
              <a:rPr lang="en-US" altLang="ko-KR" dirty="0"/>
              <a:t>, </a:t>
            </a:r>
            <a:r>
              <a:rPr lang="ko-KR" altLang="en-US" dirty="0"/>
              <a:t>정치가 합리적이고 책임 있는 해결책을 집약할 수 있는 것으로 말하기는 심히 어려운 것이 아닌가 한다</a:t>
            </a:r>
            <a:r>
              <a:rPr lang="en-US" altLang="ko-KR" dirty="0"/>
              <a:t>. </a:t>
            </a:r>
            <a:r>
              <a:rPr lang="ko-KR" altLang="en-US" dirty="0"/>
              <a:t>비방과 욕설과 폭력을 불사하는 파당적 투쟁이 정치라는 것이 우리의 정치 인식이다</a:t>
            </a:r>
            <a:r>
              <a:rPr lang="en-US" altLang="ko-KR" dirty="0"/>
              <a:t>. </a:t>
            </a:r>
            <a:r>
              <a:rPr lang="ko-KR" altLang="en-US" dirty="0"/>
              <a:t>우리의 정치에서 ‘망상의 행동주의’를 넘어 공동의 문제에 대한 숙고와 보편 윤리에 입각한 진정한 행동을 말하는 것은 ‘좋은 말씀’에 불과한 것으로 보인다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김우창</a:t>
            </a:r>
            <a:r>
              <a:rPr lang="en-US" altLang="ko-KR" dirty="0"/>
              <a:t>, 〈</a:t>
            </a:r>
            <a:r>
              <a:rPr lang="ko-KR" altLang="en-US" dirty="0"/>
              <a:t>새로운 문화</a:t>
            </a:r>
            <a:r>
              <a:rPr lang="en-US" altLang="ko-KR" dirty="0"/>
              <a:t>·</a:t>
            </a:r>
            <a:r>
              <a:rPr lang="ko-KR" altLang="en-US" dirty="0"/>
              <a:t>윤리</a:t>
            </a:r>
            <a:r>
              <a:rPr lang="en-US" altLang="ko-KR" dirty="0"/>
              <a:t>, </a:t>
            </a:r>
            <a:r>
              <a:rPr lang="ko-KR" altLang="en-US" dirty="0"/>
              <a:t>인간주의가 필요하다</a:t>
            </a:r>
            <a:r>
              <a:rPr lang="en-US" altLang="ko-KR" dirty="0"/>
              <a:t>〉, 《</a:t>
            </a:r>
            <a:r>
              <a:rPr lang="ko-KR" altLang="en-US" dirty="0"/>
              <a:t>경향신문</a:t>
            </a:r>
            <a:r>
              <a:rPr lang="en-US" altLang="ko-KR" dirty="0"/>
              <a:t>》, 2011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19</a:t>
            </a:r>
            <a:r>
              <a:rPr lang="ko-KR" altLang="en-US" dirty="0"/>
              <a:t>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422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개요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62962" y="904362"/>
            <a:ext cx="7940582" cy="583141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ko-KR" altLang="en-US" dirty="0"/>
              <a:t>제목</a:t>
            </a:r>
            <a:r>
              <a:rPr lang="en-US" altLang="ko-KR" dirty="0"/>
              <a:t>: </a:t>
            </a:r>
            <a:r>
              <a:rPr lang="ko-KR" altLang="en-US" dirty="0"/>
              <a:t>새로운 문화</a:t>
            </a:r>
            <a:r>
              <a:rPr lang="en-US" altLang="ko-KR" dirty="0"/>
              <a:t>, </a:t>
            </a:r>
            <a:r>
              <a:rPr lang="ko-KR" altLang="en-US" dirty="0"/>
              <a:t>윤리</a:t>
            </a:r>
            <a:r>
              <a:rPr lang="en-US" altLang="ko-KR" dirty="0"/>
              <a:t>, </a:t>
            </a:r>
            <a:r>
              <a:rPr lang="ko-KR" altLang="en-US" dirty="0"/>
              <a:t>인간주의가 필요하다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주제문</a:t>
            </a:r>
            <a:r>
              <a:rPr lang="en-US" altLang="ko-KR" dirty="0"/>
              <a:t>: </a:t>
            </a:r>
            <a:r>
              <a:rPr lang="ko-KR" altLang="en-US" dirty="0"/>
              <a:t>오늘날의 세계적인 문제들을 해결하기 위해서는 인간주의를 근간으로 하는 새로운 문화</a:t>
            </a:r>
            <a:r>
              <a:rPr lang="en-US" altLang="ko-KR" dirty="0"/>
              <a:t>, </a:t>
            </a:r>
            <a:r>
              <a:rPr lang="ko-KR" altLang="en-US" dirty="0"/>
              <a:t>윤리와 정치 의식이 필요하다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395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차개요</a:t>
            </a:r>
            <a:r>
              <a:rPr lang="ko-KR" altLang="en-US" dirty="0"/>
              <a:t> 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35390" y="886255"/>
            <a:ext cx="7831940" cy="5831416"/>
          </a:xfrm>
        </p:spPr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/>
              <a:t>1. </a:t>
            </a:r>
            <a:r>
              <a:rPr lang="ko-KR" altLang="en-US" dirty="0"/>
              <a:t>사회 구조적 문제와 인문학의 필요성</a:t>
            </a:r>
          </a:p>
          <a:p>
            <a:r>
              <a:rPr lang="en-US" altLang="ko-KR" dirty="0"/>
              <a:t>1.1. </a:t>
            </a:r>
            <a:r>
              <a:rPr lang="ko-KR" altLang="en-US" dirty="0"/>
              <a:t>개인적 선의의 한계와 사회 구조의 변화</a:t>
            </a:r>
          </a:p>
          <a:p>
            <a:r>
              <a:rPr lang="en-US" altLang="ko-KR" dirty="0"/>
              <a:t>1.2. </a:t>
            </a:r>
            <a:r>
              <a:rPr lang="ko-KR" altLang="en-US" dirty="0"/>
              <a:t>인문과학 또는 인문학적 관점의 추구</a:t>
            </a:r>
          </a:p>
          <a:p>
            <a:r>
              <a:rPr lang="ko-KR" altLang="en-US" dirty="0"/>
              <a:t>본론 </a:t>
            </a:r>
            <a:r>
              <a:rPr lang="en-US" altLang="ko-KR" dirty="0"/>
              <a:t>2. </a:t>
            </a:r>
            <a:r>
              <a:rPr lang="ko-KR" altLang="en-US" dirty="0"/>
              <a:t>세계적 차원의 문제를 해결하기 위한 담론과 한계</a:t>
            </a:r>
          </a:p>
          <a:p>
            <a:r>
              <a:rPr lang="en-US" altLang="ko-KR" dirty="0"/>
              <a:t>2.1. ‘</a:t>
            </a:r>
            <a:r>
              <a:rPr lang="ko-KR" altLang="en-US" dirty="0"/>
              <a:t>세계인문학포럼’의 쟁점과 의의</a:t>
            </a:r>
          </a:p>
          <a:p>
            <a:r>
              <a:rPr lang="en-US" altLang="ko-KR" dirty="0"/>
              <a:t>2.2. </a:t>
            </a:r>
            <a:r>
              <a:rPr lang="ko-KR" altLang="en-US" dirty="0"/>
              <a:t>현실적 정책과 수단의 한계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보편 윤리에 대한 폴 </a:t>
            </a:r>
            <a:r>
              <a:rPr lang="ko-KR" altLang="en-US" dirty="0" err="1"/>
              <a:t>윌리스</a:t>
            </a:r>
            <a:r>
              <a:rPr lang="ko-KR" altLang="en-US" dirty="0"/>
              <a:t> 교수의 견해</a:t>
            </a:r>
          </a:p>
          <a:p>
            <a:r>
              <a:rPr lang="en-US" altLang="ko-KR" dirty="0"/>
              <a:t>4. ‘</a:t>
            </a:r>
            <a:r>
              <a:rPr lang="ko-KR" altLang="en-US" dirty="0"/>
              <a:t>풍요’의 문제에 대한 </a:t>
            </a:r>
            <a:r>
              <a:rPr lang="ko-KR" altLang="en-US" dirty="0" err="1"/>
              <a:t>링기스</a:t>
            </a:r>
            <a:r>
              <a:rPr lang="ko-KR" altLang="en-US" dirty="0"/>
              <a:t> 교수의 견해</a:t>
            </a:r>
          </a:p>
          <a:p>
            <a:r>
              <a:rPr lang="en-US" altLang="ko-KR" dirty="0"/>
              <a:t>4.1. ‘</a:t>
            </a:r>
            <a:r>
              <a:rPr lang="ko-KR" altLang="en-US" dirty="0"/>
              <a:t>풍요의 시대’ 이면에 증대되는 문제점들</a:t>
            </a:r>
          </a:p>
          <a:p>
            <a:r>
              <a:rPr lang="en-US" altLang="ko-KR" dirty="0"/>
              <a:t>4.2. ‘</a:t>
            </a:r>
            <a:r>
              <a:rPr lang="ko-KR" altLang="en-US" dirty="0"/>
              <a:t>망상의 풍요’로 지칭될 수 있는 오늘날의 문제 상황</a:t>
            </a:r>
          </a:p>
          <a:p>
            <a:r>
              <a:rPr lang="en-US" altLang="ko-KR" dirty="0"/>
              <a:t>4.3. ‘</a:t>
            </a:r>
            <a:r>
              <a:rPr lang="ko-KR" altLang="en-US" dirty="0"/>
              <a:t>망상적 풍요’를 극복하기 위한 대책의 필요성</a:t>
            </a:r>
          </a:p>
          <a:p>
            <a:r>
              <a:rPr lang="ko-KR" altLang="en-US" dirty="0"/>
              <a:t>결론 </a:t>
            </a:r>
            <a:r>
              <a:rPr lang="en-US" altLang="ko-KR" dirty="0"/>
              <a:t>5. </a:t>
            </a:r>
            <a:r>
              <a:rPr lang="ko-KR" altLang="en-US" dirty="0"/>
              <a:t>세계적 차원의 문제 해결과 대안의 모색</a:t>
            </a:r>
          </a:p>
          <a:p>
            <a:r>
              <a:rPr lang="en-US" altLang="ko-KR" dirty="0"/>
              <a:t>5.1. </a:t>
            </a:r>
            <a:r>
              <a:rPr lang="ko-KR" altLang="en-US" dirty="0"/>
              <a:t>새로운 인간주의</a:t>
            </a:r>
            <a:r>
              <a:rPr lang="en-US" altLang="ko-KR" dirty="0"/>
              <a:t>, </a:t>
            </a:r>
            <a:r>
              <a:rPr lang="ko-KR" altLang="en-US" dirty="0"/>
              <a:t>정치적 </a:t>
            </a:r>
            <a:r>
              <a:rPr lang="ko-KR" altLang="en-US" dirty="0" err="1"/>
              <a:t>리더쉽</a:t>
            </a:r>
            <a:r>
              <a:rPr lang="ko-KR" altLang="en-US" dirty="0"/>
              <a:t> 요청</a:t>
            </a:r>
          </a:p>
          <a:p>
            <a:r>
              <a:rPr lang="en-US" altLang="ko-KR" dirty="0"/>
              <a:t>5.2. </a:t>
            </a:r>
            <a:r>
              <a:rPr lang="ko-KR" altLang="en-US" dirty="0"/>
              <a:t>보편 윤리에 입각한 정치적 행동</a:t>
            </a:r>
          </a:p>
        </p:txBody>
      </p:sp>
    </p:spTree>
    <p:extLst>
      <p:ext uri="{BB962C8B-B14F-4D97-AF65-F5344CB8AC3E}">
        <p14:creationId xmlns:p14="http://schemas.microsoft.com/office/powerpoint/2010/main" val="1524411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개요 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316870" y="996908"/>
            <a:ext cx="7804779" cy="5795203"/>
          </a:xfrm>
        </p:spPr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/>
              <a:t>1. </a:t>
            </a:r>
            <a:r>
              <a:rPr lang="ko-KR" altLang="en-US" dirty="0"/>
              <a:t>사회 구조적 문제 해결이 필요하며 인문학의 활용이 요청된다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1.1. </a:t>
            </a:r>
            <a:r>
              <a:rPr lang="ko-KR" altLang="en-US" dirty="0"/>
              <a:t>삶의 문제 해결에 있어 개인적 선의는 한계를 보이고 있기 때</a:t>
            </a:r>
          </a:p>
          <a:p>
            <a:r>
              <a:rPr lang="ko-KR" altLang="en-US" dirty="0"/>
              <a:t>문에 사회 구조적 변화가 필요한 시기이다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1.2. </a:t>
            </a:r>
            <a:r>
              <a:rPr lang="ko-KR" altLang="en-US" dirty="0"/>
              <a:t>인간 존재의 근본과 연계되어 반성적 이해를 가능케 하는 인문</a:t>
            </a:r>
          </a:p>
          <a:p>
            <a:r>
              <a:rPr lang="ko-KR" altLang="en-US" dirty="0"/>
              <a:t>학의 사회적 효용성이 요청된다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본론 </a:t>
            </a:r>
            <a:r>
              <a:rPr lang="en-US" altLang="ko-KR" dirty="0"/>
              <a:t>2. </a:t>
            </a:r>
            <a:r>
              <a:rPr lang="ko-KR" altLang="en-US" dirty="0"/>
              <a:t>세계적 차원의 문제를 해결하기 위한 담론과 한계가 공존하고 </a:t>
            </a:r>
            <a:r>
              <a:rPr lang="ko-KR" altLang="en-US" dirty="0" err="1"/>
              <a:t>있</a:t>
            </a:r>
            <a:endParaRPr lang="ko-KR" altLang="en-US" dirty="0"/>
          </a:p>
          <a:p>
            <a:r>
              <a:rPr lang="ko-KR" altLang="en-US" dirty="0"/>
              <a:t>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2.1. ‘</a:t>
            </a:r>
            <a:r>
              <a:rPr lang="ko-KR" altLang="en-US" dirty="0"/>
              <a:t>세계인문학포럼’ 회의에서 제기된 다문화 보편주의와 새로운</a:t>
            </a:r>
          </a:p>
          <a:p>
            <a:r>
              <a:rPr lang="ko-KR" altLang="en-US" dirty="0"/>
              <a:t>인간주의의 내용에 주목해 볼 필요가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2.2. </a:t>
            </a:r>
            <a:r>
              <a:rPr lang="ko-KR" altLang="en-US" dirty="0"/>
              <a:t>인간주의를 실현하기 위한 현실적 대책과 수단은 현재 한계에</a:t>
            </a:r>
          </a:p>
          <a:p>
            <a:r>
              <a:rPr lang="ko-KR" altLang="en-US" dirty="0"/>
              <a:t>봉착해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711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err="1"/>
              <a:t>차개요</a:t>
            </a:r>
            <a:r>
              <a:rPr lang="ko-KR" altLang="en-US" dirty="0"/>
              <a:t> 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20132" y="920708"/>
            <a:ext cx="7901517" cy="5937292"/>
          </a:xfrm>
        </p:spPr>
        <p:txBody>
          <a:bodyPr/>
          <a:lstStyle/>
          <a:p>
            <a:r>
              <a:rPr lang="en-US" altLang="ko-KR" dirty="0"/>
              <a:t>4. ‘</a:t>
            </a:r>
            <a:r>
              <a:rPr lang="ko-KR" altLang="en-US" dirty="0"/>
              <a:t>풍요’의 문제에 대한 </a:t>
            </a:r>
            <a:r>
              <a:rPr lang="ko-KR" altLang="en-US" dirty="0" err="1"/>
              <a:t>링기스</a:t>
            </a:r>
            <a:r>
              <a:rPr lang="ko-KR" altLang="en-US" dirty="0"/>
              <a:t> 교수의 견해에 주목해 볼 필요가 </a:t>
            </a:r>
            <a:r>
              <a:rPr lang="ko-KR" altLang="en-US" dirty="0" err="1"/>
              <a:t>있</a:t>
            </a:r>
            <a:endParaRPr lang="ko-KR" altLang="en-US" dirty="0"/>
          </a:p>
          <a:p>
            <a:r>
              <a:rPr lang="ko-KR" altLang="en-US" dirty="0"/>
              <a:t>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4.1. ‘</a:t>
            </a:r>
            <a:r>
              <a:rPr lang="ko-KR" altLang="en-US" dirty="0"/>
              <a:t>풍요의 시대’ 이면에는 생태 환경 훼손</a:t>
            </a:r>
            <a:r>
              <a:rPr lang="en-US" altLang="ko-KR" dirty="0"/>
              <a:t>, </a:t>
            </a:r>
            <a:r>
              <a:rPr lang="ko-KR" altLang="en-US" dirty="0"/>
              <a:t>다국적 기업의 과대화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중대한 빈부 격차 등의 문제가 급증하고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4.2. </a:t>
            </a:r>
            <a:r>
              <a:rPr lang="ko-KR" altLang="en-US" dirty="0"/>
              <a:t>비교 경쟁과 과시를 주목적으로 하는 오늘날의 풍요 문화는</a:t>
            </a:r>
          </a:p>
          <a:p>
            <a:r>
              <a:rPr lang="ko-KR" altLang="en-US" dirty="0"/>
              <a:t>‘망상의 풍요’</a:t>
            </a:r>
            <a:r>
              <a:rPr lang="ko-KR" altLang="en-US" dirty="0" err="1"/>
              <a:t>로</a:t>
            </a:r>
            <a:r>
              <a:rPr lang="ko-KR" altLang="en-US" dirty="0"/>
              <a:t> 지칭될 수 있을 만큼 문제적이다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4.3. </a:t>
            </a:r>
            <a:r>
              <a:rPr lang="ko-KR" altLang="en-US" dirty="0"/>
              <a:t>선진국의 노력과 기술적 발전 등을 통해 ‘망상적 풍요’로 인한</a:t>
            </a:r>
          </a:p>
          <a:p>
            <a:r>
              <a:rPr lang="ko-KR" altLang="en-US" dirty="0"/>
              <a:t>빈부 격차가 해결되어야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결론 </a:t>
            </a:r>
            <a:r>
              <a:rPr lang="en-US" altLang="ko-KR" dirty="0"/>
              <a:t>5. </a:t>
            </a:r>
            <a:r>
              <a:rPr lang="ko-KR" altLang="en-US" dirty="0"/>
              <a:t>세계적 차원의 문제 해결과 대안의 모색</a:t>
            </a:r>
          </a:p>
          <a:p>
            <a:r>
              <a:rPr lang="en-US" altLang="ko-KR" dirty="0"/>
              <a:t>5.1. </a:t>
            </a:r>
            <a:r>
              <a:rPr lang="ko-KR" altLang="en-US" dirty="0"/>
              <a:t>새로운 인간주의</a:t>
            </a:r>
            <a:r>
              <a:rPr lang="en-US" altLang="ko-KR" dirty="0"/>
              <a:t>, </a:t>
            </a:r>
            <a:r>
              <a:rPr lang="ko-KR" altLang="en-US" dirty="0"/>
              <a:t>보편적 윤리의 확장에 기반한 정치적 리더십</a:t>
            </a:r>
          </a:p>
          <a:p>
            <a:r>
              <a:rPr lang="ko-KR" altLang="en-US" dirty="0"/>
              <a:t>이 필요하다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5.2. </a:t>
            </a:r>
            <a:r>
              <a:rPr lang="ko-KR" altLang="en-US" dirty="0"/>
              <a:t>공동의 문제에 대한 숙고와 보편 윤리에 입각한 정치적 행동이</a:t>
            </a:r>
          </a:p>
          <a:p>
            <a:r>
              <a:rPr lang="ko-KR" altLang="en-US"/>
              <a:t>요청된다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091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96692" y="3520167"/>
            <a:ext cx="4619436" cy="513443"/>
          </a:xfrm>
        </p:spPr>
        <p:txBody>
          <a:bodyPr/>
          <a:lstStyle/>
          <a:p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구조 세우기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00435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BC2240B-793C-4728-9C61-8ACE675F9484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학술적 글쓰기 목차 </a:t>
            </a:r>
            <a:r>
              <a:rPr lang="en-US" altLang="ko-KR"/>
              <a:t>4)</a:t>
            </a:r>
            <a:endParaRPr lang="en-US" altLang="ko-KR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62961" y="850041"/>
            <a:ext cx="7940581" cy="5596026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lvl="0">
              <a:defRPr/>
            </a:pPr>
            <a:r>
              <a:rPr lang="ko-KR" altLang="en-US"/>
              <a:t>서론에서 필요한 요소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ㄱ</a:t>
            </a:r>
            <a:r>
              <a:rPr lang="en-US" altLang="ko-KR"/>
              <a:t>. </a:t>
            </a:r>
            <a:r>
              <a:rPr lang="ko-KR" altLang="en-US"/>
              <a:t>문제 제기 </a:t>
            </a:r>
            <a:r>
              <a:rPr lang="en-US" altLang="ko-KR"/>
              <a:t>— </a:t>
            </a:r>
            <a:r>
              <a:rPr lang="ko-KR" altLang="en-US"/>
              <a:t>연구의 필요성과 목적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ㄴ</a:t>
            </a:r>
            <a:r>
              <a:rPr lang="en-US" altLang="ko-KR"/>
              <a:t>. </a:t>
            </a:r>
            <a:r>
              <a:rPr lang="ko-KR" altLang="en-US"/>
              <a:t>논의의 대상과 범위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ㄷ</a:t>
            </a:r>
            <a:r>
              <a:rPr lang="en-US" altLang="ko-KR"/>
              <a:t>. </a:t>
            </a:r>
            <a:r>
              <a:rPr lang="ko-KR" altLang="en-US"/>
              <a:t>선행 연구 검토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본론에서 필요한 요소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ㄱ</a:t>
            </a:r>
            <a:r>
              <a:rPr lang="en-US" altLang="ko-KR"/>
              <a:t>. </a:t>
            </a:r>
            <a:r>
              <a:rPr lang="ko-KR" altLang="en-US"/>
              <a:t>내용에 부합하며 체계를 갖춘 장</a:t>
            </a:r>
            <a:r>
              <a:rPr lang="en-US" altLang="ko-KR"/>
              <a:t>, </a:t>
            </a:r>
            <a:r>
              <a:rPr lang="ko-KR" altLang="en-US"/>
              <a:t>절의 구분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ㄴ</a:t>
            </a:r>
            <a:r>
              <a:rPr lang="en-US" altLang="ko-KR"/>
              <a:t>. </a:t>
            </a:r>
            <a:r>
              <a:rPr lang="ko-KR" altLang="en-US"/>
              <a:t>적절한 단락 나누기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결론에서 필요한 요소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ㄱ</a:t>
            </a:r>
            <a:r>
              <a:rPr lang="en-US" altLang="ko-KR"/>
              <a:t>. </a:t>
            </a:r>
            <a:r>
              <a:rPr lang="ko-KR" altLang="en-US"/>
              <a:t>본론 내용의 요약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ㄴ</a:t>
            </a:r>
            <a:r>
              <a:rPr lang="en-US" altLang="ko-KR"/>
              <a:t>.</a:t>
            </a:r>
            <a:r>
              <a:rPr lang="ko-KR" altLang="en-US"/>
              <a:t>본론 내용의 의의 및 한계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ㄷ</a:t>
            </a:r>
            <a:r>
              <a:rPr lang="en-US" altLang="ko-KR"/>
              <a:t>. </a:t>
            </a:r>
            <a:r>
              <a:rPr lang="ko-KR" altLang="en-US"/>
              <a:t>앞으로의 계획 또는 전망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참고문헌 목록에서 필요한 요소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ㄱ</a:t>
            </a:r>
            <a:r>
              <a:rPr lang="en-US" altLang="ko-KR"/>
              <a:t>. </a:t>
            </a:r>
            <a:r>
              <a:rPr lang="ko-KR" altLang="en-US"/>
              <a:t>저자 이름</a:t>
            </a:r>
            <a:r>
              <a:rPr lang="en-US" altLang="ko-KR"/>
              <a:t>, </a:t>
            </a:r>
            <a:r>
              <a:rPr lang="ko-KR" altLang="en-US"/>
              <a:t>논문이나 저서의 제목</a:t>
            </a:r>
            <a:r>
              <a:rPr lang="en-US" altLang="ko-KR"/>
              <a:t>, </a:t>
            </a:r>
            <a:r>
              <a:rPr lang="ko-KR" altLang="en-US"/>
              <a:t>출판사</a:t>
            </a:r>
            <a:r>
              <a:rPr lang="en-US" altLang="ko-KR"/>
              <a:t>, </a:t>
            </a:r>
            <a:r>
              <a:rPr lang="ko-KR" altLang="en-US"/>
              <a:t>출간 연도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ㄴ</a:t>
            </a:r>
            <a:r>
              <a:rPr lang="en-US" altLang="ko-KR"/>
              <a:t>. </a:t>
            </a:r>
            <a:r>
              <a:rPr lang="ko-KR" altLang="en-US"/>
              <a:t>논문의 경우 수록된 학술지의 이름</a:t>
            </a:r>
            <a:r>
              <a:rPr lang="en-US" altLang="ko-KR"/>
              <a:t>, </a:t>
            </a:r>
            <a:r>
              <a:rPr lang="ko-KR" altLang="en-US"/>
              <a:t>학술지 발행처</a:t>
            </a:r>
            <a:r>
              <a:rPr lang="en-US" altLang="ko-KR"/>
              <a:t>, </a:t>
            </a:r>
            <a:r>
              <a:rPr lang="ko-KR" altLang="en-US"/>
              <a:t>수록된 페이지</a:t>
            </a:r>
            <a:r>
              <a:rPr lang="en-US" altLang="ko-KR"/>
              <a:t>.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BC2240B-793C-4728-9C61-8ACE675F9484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학술적 글쓰기 </a:t>
            </a:r>
            <a:r>
              <a:rPr lang="en-US" altLang="ko-KR"/>
              <a:t>4)</a:t>
            </a:r>
            <a:endParaRPr lang="en-US" altLang="ko-KR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35390" y="913415"/>
            <a:ext cx="7886260" cy="5568866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lvl="0">
              <a:defRPr/>
            </a:pPr>
            <a:r>
              <a:rPr lang="en-US" altLang="ko-KR"/>
              <a:t>(</a:t>
            </a:r>
            <a:r>
              <a:rPr lang="ko-KR" altLang="en-US"/>
              <a:t>참고문헌 목록의 예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고려대학교 사고와 표현 편찬위원회</a:t>
            </a:r>
            <a:r>
              <a:rPr lang="en-US" altLang="ko-KR"/>
              <a:t>. 2004. 《 </a:t>
            </a:r>
            <a:r>
              <a:rPr lang="ko-KR" altLang="en-US"/>
              <a:t>글쓰기의 기초</a:t>
            </a:r>
            <a:r>
              <a:rPr lang="en-US" altLang="ko-KR"/>
              <a:t>》. </a:t>
            </a:r>
            <a:r>
              <a:rPr lang="ko-KR" altLang="en-US"/>
              <a:t>서울</a:t>
            </a:r>
            <a:r>
              <a:rPr lang="en-US" altLang="ko-KR"/>
              <a:t>: </a:t>
            </a:r>
            <a:r>
              <a:rPr lang="ko-KR" altLang="en-US"/>
              <a:t>고려대학교 출판부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이동혁</a:t>
            </a:r>
            <a:r>
              <a:rPr lang="en-US" altLang="ko-KR"/>
              <a:t>. 2009. 〈</a:t>
            </a:r>
            <a:r>
              <a:rPr lang="ko-KR" altLang="en-US"/>
              <a:t>개념적 은유 이론에 기반한 글쓰기 전략 교육에 대하여</a:t>
            </a:r>
            <a:r>
              <a:rPr lang="en-US" altLang="ko-KR"/>
              <a:t>〉. 《</a:t>
            </a:r>
            <a:r>
              <a:rPr lang="ko-KR" altLang="en-US"/>
              <a:t>한국어학</a:t>
            </a:r>
            <a:r>
              <a:rPr lang="en-US" altLang="ko-KR"/>
              <a:t>》(</a:t>
            </a:r>
            <a:r>
              <a:rPr lang="ko-KR" altLang="en-US"/>
              <a:t>한국어학회</a:t>
            </a:r>
            <a:r>
              <a:rPr lang="en-US" altLang="ko-KR"/>
              <a:t>) 44. 245-272.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이재승</a:t>
            </a:r>
            <a:r>
              <a:rPr lang="en-US" altLang="ko-KR"/>
              <a:t>. 2002. 〈</a:t>
            </a:r>
            <a:r>
              <a:rPr lang="ko-KR" altLang="en-US"/>
              <a:t>글쓰기 교육의 원리와 방법</a:t>
            </a:r>
            <a:r>
              <a:rPr lang="en-US" altLang="ko-KR"/>
              <a:t>: </a:t>
            </a:r>
            <a:r>
              <a:rPr lang="ko-KR" altLang="en-US"/>
              <a:t>과정 중심 접근</a:t>
            </a:r>
            <a:r>
              <a:rPr lang="en-US" altLang="ko-KR"/>
              <a:t>〉. </a:t>
            </a:r>
            <a:r>
              <a:rPr lang="ko-KR" altLang="en-US"/>
              <a:t>서울</a:t>
            </a:r>
            <a:r>
              <a:rPr lang="en-US" altLang="ko-KR"/>
              <a:t>: </a:t>
            </a:r>
            <a:r>
              <a:rPr lang="ko-KR" altLang="en-US"/>
              <a:t>교육과학사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정희모</a:t>
            </a:r>
            <a:r>
              <a:rPr lang="en-US" altLang="ko-KR"/>
              <a:t>. 2005. 〈</a:t>
            </a:r>
            <a:r>
              <a:rPr lang="ko-KR" altLang="en-US"/>
              <a:t>대학 글쓰기 교육의 현황과 방향</a:t>
            </a:r>
            <a:r>
              <a:rPr lang="en-US" altLang="ko-KR"/>
              <a:t>〉. 《</a:t>
            </a:r>
            <a:r>
              <a:rPr lang="ko-KR" altLang="en-US"/>
              <a:t>작문연구</a:t>
            </a:r>
            <a:r>
              <a:rPr lang="en-US" altLang="ko-KR"/>
              <a:t>》(</a:t>
            </a:r>
            <a:r>
              <a:rPr lang="ko-KR" altLang="en-US"/>
              <a:t>한국작문학회</a:t>
            </a:r>
            <a:r>
              <a:rPr lang="en-US" altLang="ko-KR"/>
              <a:t>) </a:t>
            </a:r>
            <a:r>
              <a:rPr lang="ko-KR" altLang="en-US"/>
              <a:t>창간호</a:t>
            </a:r>
            <a:r>
              <a:rPr lang="en-US" altLang="ko-KR"/>
              <a:t>. 111-136.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최현섭 외</a:t>
            </a:r>
            <a:r>
              <a:rPr lang="en-US" altLang="ko-KR"/>
              <a:t>. 2001. 《</a:t>
            </a:r>
            <a:r>
              <a:rPr lang="ko-KR" altLang="en-US"/>
              <a:t>창의적인 쓰기 수업 어떻게 할까</a:t>
            </a:r>
            <a:r>
              <a:rPr lang="en-US" altLang="ko-KR"/>
              <a:t>?》. </a:t>
            </a:r>
            <a:r>
              <a:rPr lang="ko-KR" altLang="en-US"/>
              <a:t>서울</a:t>
            </a:r>
            <a:r>
              <a:rPr lang="en-US" altLang="ko-KR"/>
              <a:t>: </a:t>
            </a:r>
            <a:r>
              <a:rPr lang="ko-KR" altLang="en-US"/>
              <a:t>박이정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하길종</a:t>
            </a:r>
            <a:r>
              <a:rPr lang="en-US" altLang="ko-KR"/>
              <a:t>. 2005. 〈</a:t>
            </a:r>
            <a:r>
              <a:rPr lang="ko-KR" altLang="en-US"/>
              <a:t>은유문의 어휘에 대한 의미 반응</a:t>
            </a:r>
            <a:r>
              <a:rPr lang="en-US" altLang="ko-KR"/>
              <a:t>: </a:t>
            </a:r>
            <a:r>
              <a:rPr lang="ko-KR" altLang="en-US"/>
              <a:t>초등학교 저학년을 중심으로</a:t>
            </a:r>
            <a:r>
              <a:rPr lang="en-US" altLang="ko-KR"/>
              <a:t>.〉. 《</a:t>
            </a:r>
            <a:r>
              <a:rPr lang="ko-KR" altLang="en-US"/>
              <a:t>한국어학</a:t>
            </a:r>
            <a:r>
              <a:rPr lang="en-US" altLang="ko-KR"/>
              <a:t>》(</a:t>
            </a:r>
            <a:r>
              <a:rPr lang="ko-KR" altLang="en-US"/>
              <a:t>한국어학회</a:t>
            </a:r>
            <a:r>
              <a:rPr lang="en-US" altLang="ko-KR"/>
              <a:t>) 27. 309-343.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Lee, D. .2001. Cognitive Linguistics: An Introduction. Oxford: Oxford University Press.(</a:t>
            </a:r>
            <a:r>
              <a:rPr lang="ko-KR" altLang="en-US"/>
              <a:t>임지룡・김동환 역</a:t>
            </a:r>
            <a:r>
              <a:rPr lang="en-US" altLang="ko-KR"/>
              <a:t>. 2003. 《</a:t>
            </a:r>
            <a:r>
              <a:rPr lang="ko-KR" altLang="en-US"/>
              <a:t>인지언어학 입문</a:t>
            </a:r>
            <a:r>
              <a:rPr lang="en-US" altLang="ko-KR"/>
              <a:t>》. </a:t>
            </a:r>
            <a:r>
              <a:rPr lang="ko-KR" altLang="en-US"/>
              <a:t>서울</a:t>
            </a:r>
            <a:r>
              <a:rPr lang="en-US" altLang="ko-KR"/>
              <a:t>: </a:t>
            </a:r>
            <a:r>
              <a:rPr lang="ko-KR" altLang="en-US"/>
              <a:t>한국문화사</a:t>
            </a:r>
            <a:r>
              <a:rPr lang="en-US" altLang="ko-KR"/>
              <a:t>.)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Reddy, M. 1979. “The Conduit Metaphor: A Case of Frame Conflict in Our Language about Language.” Metaphor and Thought, ed. by Ortony, A. Cambridge University Press.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BC2240B-793C-4728-9C61-8ACE675F9484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수정하기의 실제 방법과 적용 </a:t>
            </a:r>
            <a:r>
              <a:rPr lang="en-US" altLang="ko-KR"/>
              <a:t>  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208662" y="1528731"/>
            <a:ext cx="6025576" cy="4369626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0">
              <a:defRPr/>
            </a:pPr>
            <a:r>
              <a:rPr lang="ko-KR" altLang="en-US"/>
              <a:t>주제와 내용의 수정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•</a:t>
            </a:r>
            <a:r>
              <a:rPr lang="ko-KR" altLang="en-US"/>
              <a:t>주제가 전체 흐름을 통해 일관적으로 표현되고 있는가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•</a:t>
            </a:r>
            <a:r>
              <a:rPr lang="ko-KR" altLang="en-US"/>
              <a:t>주제문이나 제목이 글의 내용과 유기적으로 연계되고 있는가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•</a:t>
            </a:r>
            <a:r>
              <a:rPr lang="ko-KR" altLang="en-US"/>
              <a:t>글의 내용이 논리적으로 전개되고 있는가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단락의 구성과 수정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•</a:t>
            </a:r>
            <a:r>
              <a:rPr lang="ko-KR" altLang="en-US"/>
              <a:t>각 단락의 연결이 자연스럽게 이루어지고 있는가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•</a:t>
            </a:r>
            <a:r>
              <a:rPr lang="ko-KR" altLang="en-US"/>
              <a:t>각 단락들이 글 전체와 균형을 이루며 유기적으로 구성되고 있는가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•</a:t>
            </a:r>
            <a:r>
              <a:rPr lang="ko-KR" altLang="en-US"/>
              <a:t>각 단락 내의 소주제와 뒷받침 논거들의 연계성이 적절한가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표현과 문장의 수정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•</a:t>
            </a:r>
            <a:r>
              <a:rPr lang="ko-KR" altLang="en-US"/>
              <a:t>문장 내 주술 호응</a:t>
            </a:r>
            <a:r>
              <a:rPr lang="en-US" altLang="ko-KR"/>
              <a:t>, </a:t>
            </a:r>
            <a:r>
              <a:rPr lang="ko-KR" altLang="en-US"/>
              <a:t>중의적 표현</a:t>
            </a:r>
            <a:r>
              <a:rPr lang="en-US" altLang="ko-KR"/>
              <a:t>, </a:t>
            </a:r>
            <a:r>
              <a:rPr lang="ko-KR" altLang="en-US"/>
              <a:t>번역투 등과 같은 어법 문제는 없는가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•</a:t>
            </a:r>
            <a:r>
              <a:rPr lang="ko-KR" altLang="en-US"/>
              <a:t>문장 내 어휘 사용과 문장 사이의 연결성이 적절한가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•</a:t>
            </a:r>
            <a:r>
              <a:rPr lang="ko-KR" altLang="en-US"/>
              <a:t>맞춤법</a:t>
            </a:r>
            <a:r>
              <a:rPr lang="en-US" altLang="ko-KR"/>
              <a:t>, </a:t>
            </a:r>
            <a:r>
              <a:rPr lang="ko-KR" altLang="en-US"/>
              <a:t>띄어쓰기</a:t>
            </a:r>
            <a:r>
              <a:rPr lang="en-US" altLang="ko-KR"/>
              <a:t>, </a:t>
            </a:r>
            <a:r>
              <a:rPr lang="ko-KR" altLang="en-US"/>
              <a:t>문장 부호의 사용 등이 적절한가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BC2240B-793C-4728-9C61-8ACE675F9484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2.3. </a:t>
            </a:r>
            <a:r>
              <a:rPr lang="ko-KR" altLang="en-US"/>
              <a:t>학술적 글쓰기 목차 </a:t>
            </a:r>
            <a:r>
              <a:rPr lang="en-US" altLang="ko-KR"/>
              <a:t>1)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17282" y="895308"/>
            <a:ext cx="7904367" cy="5550759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lvl="0">
              <a:defRPr/>
            </a:pPr>
            <a:r>
              <a:rPr lang="ko-KR" altLang="en-US"/>
              <a:t>자동차 브랜드 광고언어에 대한 고찰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     -</a:t>
            </a:r>
            <a:r>
              <a:rPr lang="ko-KR" altLang="en-US"/>
              <a:t>언어형성관을 중심으로</a:t>
            </a:r>
            <a:r>
              <a:rPr lang="en-US" altLang="ko-KR"/>
              <a:t>-</a:t>
            </a:r>
            <a:endParaRPr lang="en-US" altLang="ko-KR"/>
          </a:p>
          <a:p>
            <a:pPr marL="342900" indent="-342900">
              <a:buAutoNum type="arabicPeriod"/>
              <a:defRPr/>
            </a:pPr>
            <a:r>
              <a:rPr lang="ko-KR" altLang="en-US"/>
              <a:t>서론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 1.1 </a:t>
            </a:r>
            <a:r>
              <a:rPr lang="ko-KR" altLang="en-US"/>
              <a:t>연구목적 및 의의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 1.2  </a:t>
            </a:r>
            <a:r>
              <a:rPr lang="ko-KR" altLang="en-US"/>
              <a:t>연구방법 및 배경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 1.3 </a:t>
            </a:r>
            <a:r>
              <a:rPr lang="ko-KR" altLang="en-US"/>
              <a:t>연구사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 1.4 </a:t>
            </a:r>
            <a:r>
              <a:rPr lang="ko-KR" altLang="en-US"/>
              <a:t>문제제기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언어관의 종류와 특징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2.1 </a:t>
            </a:r>
            <a:r>
              <a:rPr lang="ko-KR" altLang="en-US"/>
              <a:t>언어도구관 </a:t>
            </a:r>
            <a:r>
              <a:rPr lang="en-US" altLang="ko-KR"/>
              <a:t>Piaget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2.2 </a:t>
            </a:r>
            <a:r>
              <a:rPr lang="ko-KR" altLang="en-US"/>
              <a:t>언어일체관 </a:t>
            </a:r>
            <a:r>
              <a:rPr lang="en-US" altLang="ko-KR"/>
              <a:t>Vygotsky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2.3 </a:t>
            </a:r>
            <a:r>
              <a:rPr lang="ko-KR" altLang="en-US"/>
              <a:t>언어형성관 </a:t>
            </a:r>
            <a:r>
              <a:rPr lang="en-US" altLang="ko-KR"/>
              <a:t>Humboldt, Weisgerber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172017" y="896293"/>
            <a:ext cx="8410668" cy="4793089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BC2240B-793C-4728-9C61-8ACE675F9484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학술적 글쓰기 목차 </a:t>
            </a:r>
            <a:r>
              <a:rPr lang="en-US" altLang="ko-KR"/>
              <a:t>2)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35389" y="940575"/>
            <a:ext cx="7868153" cy="5586974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3. </a:t>
            </a:r>
            <a:r>
              <a:rPr lang="ko-KR" altLang="en-US"/>
              <a:t>자동차 브랜드 광고언어의 특징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3.1 </a:t>
            </a:r>
            <a:r>
              <a:rPr lang="ko-KR" altLang="en-US"/>
              <a:t>현대자동차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3.2 </a:t>
            </a:r>
            <a:r>
              <a:rPr lang="ko-KR" altLang="en-US"/>
              <a:t>폭스바겐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3.3 </a:t>
            </a:r>
            <a:r>
              <a:rPr lang="ko-KR" altLang="en-US"/>
              <a:t>아우디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3.4 </a:t>
            </a:r>
            <a:r>
              <a:rPr lang="ko-KR" altLang="en-US"/>
              <a:t>벤츠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3.5 </a:t>
            </a:r>
            <a:r>
              <a:rPr lang="ko-KR" altLang="en-US"/>
              <a:t>렉서스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3.6 </a:t>
            </a:r>
            <a:r>
              <a:rPr lang="ko-KR" altLang="en-US"/>
              <a:t>혼다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3.7 </a:t>
            </a:r>
            <a:r>
              <a:rPr lang="ko-KR" altLang="en-US"/>
              <a:t>토요타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4. </a:t>
            </a:r>
            <a:r>
              <a:rPr lang="ko-KR" altLang="en-US"/>
              <a:t>본인만의 언어관의 이론</a:t>
            </a:r>
            <a:r>
              <a:rPr lang="en-US" altLang="ko-KR"/>
              <a:t>-</a:t>
            </a:r>
            <a:r>
              <a:rPr lang="ko-KR" altLang="en-US"/>
              <a:t>광고언어를 바탕으로</a:t>
            </a:r>
            <a:endParaRPr lang="ko-KR" altLang="en-US"/>
          </a:p>
          <a:p>
            <a:pPr marL="342900" indent="-342900">
              <a:buAutoNum type="arabicPeriod" startAt="5"/>
              <a:defRPr/>
            </a:pPr>
            <a:r>
              <a:rPr lang="ko-KR" altLang="en-US"/>
              <a:t>적용</a:t>
            </a:r>
            <a:r>
              <a:rPr lang="en-US" altLang="ko-KR"/>
              <a:t>-</a:t>
            </a:r>
            <a:r>
              <a:rPr lang="ko-KR" altLang="en-US"/>
              <a:t>직접 자동차 브랜드 광고언어 제작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6. </a:t>
            </a:r>
            <a:r>
              <a:rPr lang="ko-KR" altLang="en-US"/>
              <a:t>결론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* </a:t>
            </a:r>
            <a:r>
              <a:rPr lang="ko-KR" altLang="en-US"/>
              <a:t>참고문헌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18211" y="1151164"/>
            <a:ext cx="4839788" cy="6762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0" i="0">
                <a:solidFill>
                  <a:srgbClr val="000000"/>
                </a:solidFill>
                <a:effectLst/>
                <a:latin typeface="inherit"/>
              </a:rPr>
              <a:t>논문 </a:t>
            </a:r>
            <a:r>
              <a:rPr lang="en-US" altLang="ko-KR" sz="2000" b="0" i="0">
                <a:solidFill>
                  <a:srgbClr val="000000"/>
                </a:solidFill>
                <a:effectLst/>
                <a:latin typeface="inherit"/>
              </a:rPr>
              <a:t>1)</a:t>
            </a:r>
            <a:br>
              <a:rPr lang="ko-KR" altLang="en-US" sz="2000" b="0" i="0">
                <a:solidFill>
                  <a:srgbClr val="000000"/>
                </a:solidFill>
                <a:effectLst/>
                <a:latin typeface="inherit"/>
              </a:rPr>
            </a:br>
            <a:r>
              <a:rPr lang="ko-KR" altLang="en-US" sz="2000" b="0" i="0">
                <a:solidFill>
                  <a:srgbClr val="000000"/>
                </a:solidFill>
                <a:effectLst/>
                <a:latin typeface="inherit"/>
              </a:rPr>
              <a:t> 하루 전자기기 사용시간과 뇌 활성화 부위의 비교분석</a:t>
            </a:r>
            <a:endParaRPr lang="ko-KR" altLang="en-US" sz="2000" b="0" i="0">
              <a:solidFill>
                <a:srgbClr val="000000"/>
              </a:solidFill>
              <a:effectLst/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                                                                                                                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 </a:t>
            </a:r>
            <a:endParaRPr lang="en-US" altLang="ko-KR" b="0" i="0" spc="0">
              <a:solidFill>
                <a:srgbClr val="000000"/>
              </a:solidFill>
              <a:effectLst/>
              <a:latin typeface="inherit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1.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서론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1.1 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문제점 제기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1.2 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연구 목적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1.3 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연구의 필요성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본론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2.1 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뇌 활성화의 조건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2.2 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전자기기의 특성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ko-KR" altLang="en-US" b="0" i="0" spc="0">
                <a:solidFill>
                  <a:srgbClr val="000000"/>
                </a:solidFill>
                <a:effectLst/>
                <a:latin typeface="inherit"/>
              </a:rPr>
              <a:t>     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2.2.1 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전자파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ko-KR" altLang="en-US" b="0" i="0" spc="0">
                <a:solidFill>
                  <a:srgbClr val="000000"/>
                </a:solidFill>
                <a:effectLst/>
                <a:latin typeface="inherit"/>
              </a:rPr>
              <a:t>     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2.2.2 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전파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2.3 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뇌 활성화 영역의 분석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ko-KR" altLang="en-US" b="0" i="0" spc="0">
                <a:solidFill>
                  <a:srgbClr val="000000"/>
                </a:solidFill>
                <a:effectLst/>
                <a:latin typeface="inherit"/>
              </a:rPr>
              <a:t>     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2.3.1 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전두엽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ko-KR" altLang="en-US" b="0" i="0" spc="0">
                <a:solidFill>
                  <a:srgbClr val="000000"/>
                </a:solidFill>
                <a:effectLst/>
                <a:latin typeface="inherit"/>
              </a:rPr>
              <a:t>     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2.3.2 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측두엽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ko-KR" altLang="en-US" b="0" i="0" spc="0">
                <a:solidFill>
                  <a:srgbClr val="000000"/>
                </a:solidFill>
                <a:effectLst/>
                <a:latin typeface="inherit"/>
              </a:rPr>
              <a:t>    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2.3.3 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두정엽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2.4 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전자기기 사용시와 미사용시 뇌 활성화 영역 분석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2.5 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시간별 뇌 활성화 영역 비교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3. 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결론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3.1 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결과 비교분석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3.2 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결론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3.3 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해결 방안 및 마무리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18211" y="1151164"/>
            <a:ext cx="4839788" cy="7038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0" i="0">
                <a:solidFill>
                  <a:srgbClr val="000000"/>
                </a:solidFill>
                <a:effectLst/>
                <a:latin typeface="inherit"/>
              </a:rPr>
              <a:t> 하루 전자기기 사용시간과 뇌 활성화 부위의 </a:t>
            </a:r>
            <a:r>
              <a:rPr lang="ko-KR" altLang="en-US" sz="2000">
                <a:solidFill>
                  <a:srgbClr val="000000"/>
                </a:solidFill>
                <a:latin typeface="inherit"/>
              </a:rPr>
              <a:t>연관성애</a:t>
            </a:r>
            <a:endParaRPr lang="ko-KR" altLang="en-US" sz="2000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 sz="2000" b="0" i="0">
                <a:solidFill>
                  <a:srgbClr val="000000"/>
                </a:solidFill>
                <a:effectLst/>
                <a:latin typeface="inherit"/>
              </a:rPr>
              <a:t>대한 고찰</a:t>
            </a:r>
            <a:endParaRPr lang="ko-KR" altLang="en-US" sz="2000" b="0" i="0">
              <a:solidFill>
                <a:srgbClr val="000000"/>
              </a:solidFill>
              <a:effectLst/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                                                                                                                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 </a:t>
            </a:r>
            <a:endParaRPr lang="en-US" altLang="ko-KR" b="0" i="0" spc="0">
              <a:solidFill>
                <a:srgbClr val="000000"/>
              </a:solidFill>
              <a:effectLst/>
              <a:latin typeface="inherit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1.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서론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1.1 </a:t>
            </a:r>
            <a:r>
              <a:rPr lang="ko-KR" altLang="en-US" b="0" spc="0">
                <a:solidFill>
                  <a:srgbClr val="000000"/>
                </a:solidFill>
                <a:latin typeface="Open Sans"/>
              </a:rPr>
              <a:t>연구목적 및 의의</a:t>
            </a:r>
            <a:endParaRPr lang="ko-KR" altLang="en-US" b="0" spc="0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1.2 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연구 방법 및 배경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1.3 </a:t>
            </a:r>
            <a:r>
              <a:rPr lang="ko-KR" altLang="en-US" b="0" spc="0">
                <a:solidFill>
                  <a:srgbClr val="000000"/>
                </a:solidFill>
                <a:latin typeface="Open Sans"/>
              </a:rPr>
              <a:t>연구사</a:t>
            </a:r>
            <a:endParaRPr lang="ko-KR" altLang="en-US" b="0" spc="0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1.4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문제제기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2. </a:t>
            </a:r>
            <a:r>
              <a:rPr lang="ko-KR" altLang="en-US" b="0" spc="0">
                <a:solidFill>
                  <a:srgbClr val="000000"/>
                </a:solidFill>
                <a:latin typeface="Open Sans"/>
              </a:rPr>
              <a:t>뇌 활성화의 정의 및 뇌활성화의 조건</a:t>
            </a:r>
            <a:endParaRPr lang="ko-KR" altLang="en-US" b="0" spc="0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2.1 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뇌 활성화의 조건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2.2 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전자기기의 특성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ko-KR" altLang="en-US" b="0" i="0" spc="0">
                <a:solidFill>
                  <a:srgbClr val="000000"/>
                </a:solidFill>
                <a:effectLst/>
                <a:latin typeface="inherit"/>
              </a:rPr>
              <a:t>     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2.2.1 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전자파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ko-KR" altLang="en-US" b="0" i="0" spc="0">
                <a:solidFill>
                  <a:srgbClr val="000000"/>
                </a:solidFill>
                <a:effectLst/>
                <a:latin typeface="inherit"/>
              </a:rPr>
              <a:t>     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2.2.2 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전파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3. 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뇌 활성화 영역의 분석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ko-KR" altLang="en-US" b="0" i="0" spc="0">
                <a:solidFill>
                  <a:srgbClr val="000000"/>
                </a:solidFill>
                <a:effectLst/>
                <a:latin typeface="inherit"/>
              </a:rPr>
              <a:t>     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3.1 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전두엽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ko-KR" altLang="en-US" b="0" i="0" spc="0">
                <a:solidFill>
                  <a:srgbClr val="000000"/>
                </a:solidFill>
                <a:effectLst/>
                <a:latin typeface="inherit"/>
              </a:rPr>
              <a:t>     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3.2 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측두엽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ko-KR" altLang="en-US" b="0" i="0" spc="0">
                <a:solidFill>
                  <a:srgbClr val="000000"/>
                </a:solidFill>
                <a:effectLst/>
                <a:latin typeface="inherit"/>
              </a:rPr>
              <a:t>    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 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3.3 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두정엽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inherit"/>
              </a:rPr>
              <a:t>4. 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전자기기 사용시와 미사용시 뇌 활성화 영역 분석 및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     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시간별 뇌 활성화 영역 비교</a:t>
            </a: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(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비교분석 영역 포함</a:t>
            </a: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)</a:t>
            </a:r>
            <a:endParaRPr lang="en-US" altLang="ko-KR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inherit"/>
              </a:rPr>
              <a:t>5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. </a:t>
            </a:r>
            <a:r>
              <a:rPr lang="ko-KR" altLang="en-US" b="0" spc="0">
                <a:solidFill>
                  <a:srgbClr val="000000"/>
                </a:solidFill>
                <a:latin typeface="Open Sans"/>
              </a:rPr>
              <a:t>결과분석</a:t>
            </a:r>
            <a:endParaRPr lang="ko-KR" altLang="en-US" b="0" spc="0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inherit"/>
              </a:rPr>
              <a:t>6. 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결론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inherit"/>
              </a:rPr>
              <a:t>* </a:t>
            </a:r>
            <a:r>
              <a:rPr lang="ko-KR" altLang="en-US" b="0" i="0">
                <a:solidFill>
                  <a:srgbClr val="000000"/>
                </a:solidFill>
                <a:effectLst/>
                <a:latin typeface="inherit"/>
              </a:rPr>
              <a:t>참고문헌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1520" y="1464672"/>
            <a:ext cx="6126481" cy="4477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논문 </a:t>
            </a: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3)</a:t>
            </a:r>
            <a:endParaRPr lang="en-US" altLang="ko-KR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논문 제목</a:t>
            </a: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: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 쓰레기의 문제점과 처리 방식에 대한 고찰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I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서론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1.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 쓰레기의 정의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2.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우주쓰레기의 현재 상황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II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본론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1.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우주쓰레기의 문제점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2.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우주쓰레기에 대한 인류의 현재까지의 대처한 역사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3.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현대의 우주쓰레기 처리방법의 종류별 장단점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br>
              <a:rPr lang="ko-KR" altLang="en-US"/>
            </a:b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III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결론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1.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미래의 우주쓰레기 처리 방식과 방향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2.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 쓰레기의 대처에 대한 의의와 고찰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br>
              <a:rPr lang="ko-KR" altLang="en-US"/>
            </a:b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1520" y="1464672"/>
            <a:ext cx="6126481" cy="5581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논문 제목</a:t>
            </a: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: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 쓰레기의 문제점과 처리 방식에 대한 고찰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서론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1.1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연구목적 및 의의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1. 2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연구방법 및 배경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Open Sans"/>
              </a:rPr>
              <a:t>1. 3 </a:t>
            </a:r>
            <a:r>
              <a:rPr lang="ko-KR" altLang="en-US">
                <a:solidFill>
                  <a:srgbClr val="000000"/>
                </a:solidFill>
                <a:latin typeface="Open Sans"/>
              </a:rPr>
              <a:t>연구사</a:t>
            </a:r>
            <a:endParaRPr lang="ko-KR" altLang="en-US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1.4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문제제기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Open Sans"/>
              </a:rPr>
              <a:t>2.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 쓰레기의 정의 및 현재상황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2. 1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우주쓰레기의 정의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Open Sans"/>
              </a:rPr>
              <a:t>2. 2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우주쓰레기의 현재 상황</a:t>
            </a: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(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문제점 포함해서 쓰기</a:t>
            </a: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)</a:t>
            </a:r>
            <a:endParaRPr lang="en-US" altLang="ko-KR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Open Sans"/>
              </a:rPr>
              <a:t>3. </a:t>
            </a:r>
            <a:r>
              <a:rPr lang="ko-KR" altLang="en-US">
                <a:solidFill>
                  <a:srgbClr val="000000"/>
                </a:solidFill>
                <a:latin typeface="Open Sans"/>
              </a:rPr>
              <a:t>우주쓰레기의 종류 및 처리방법</a:t>
            </a:r>
            <a:endParaRPr lang="ko-KR" altLang="en-US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Open Sans"/>
              </a:rPr>
              <a:t>3.1 </a:t>
            </a:r>
            <a:r>
              <a:rPr lang="ko-KR" altLang="en-US">
                <a:solidFill>
                  <a:srgbClr val="000000"/>
                </a:solidFill>
                <a:latin typeface="Open Sans"/>
              </a:rPr>
              <a:t>우주쓰레기의 종류</a:t>
            </a:r>
            <a:endParaRPr lang="ko-KR" altLang="en-US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3.1.1</a:t>
            </a:r>
            <a:endParaRPr lang="en-US" altLang="ko-KR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Open Sans"/>
              </a:rPr>
              <a:t>3.1.2</a:t>
            </a:r>
            <a:endParaRPr lang="en-US" altLang="ko-KR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Open Sans"/>
              </a:rPr>
              <a:t>3. 2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우주쓰레기에 대한 인류의 현재까지의 대처한 역사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3. 3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현대의 우주쓰레기 처리방법의 종류별 장단점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4.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미래의 우주쓰레기 처리 방식과 방향</a:t>
            </a: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(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 쓰레기의 대처에 대한 의의와 고찰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ko-KR" altLang="en-US"/>
              <a:t>포함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5. </a:t>
            </a:r>
            <a:r>
              <a:rPr lang="ko-KR" altLang="en-US"/>
              <a:t>결론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* </a:t>
            </a:r>
            <a:r>
              <a:rPr lang="ko-KR" altLang="en-US"/>
              <a:t>참고문헌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0" y="1732382"/>
            <a:ext cx="4572000" cy="475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논문 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4)</a:t>
            </a:r>
            <a:br>
              <a:rPr lang="ko-KR" altLang="en-US">
                <a:solidFill>
                  <a:srgbClr val="000000"/>
                </a:solidFill>
                <a:latin typeface="inherit"/>
              </a:rPr>
            </a:b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식품 위생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inherit"/>
              </a:rPr>
              <a:t>Ⅰ.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서론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 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1. 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연구 목적과 의의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inherit"/>
              </a:rPr>
              <a:t>Ⅱ.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본론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 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1. 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식품의 의의 및 식품위생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 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2. 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식품위생과 관련되는 문제점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  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2.1 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식품위생 문제점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  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2.2 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식품위생 개선방안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3. 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식품위생법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 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3.1 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식품위생법규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inherit"/>
              </a:rPr>
              <a:t>Ⅲ.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결론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1. 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결과 요약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2. 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결론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br>
              <a:rPr lang="ko-KR" altLang="en-US"/>
            </a:b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3"/>
          </p:nvPr>
        </p:nvSpPr>
        <p:spPr>
          <a:xfrm>
            <a:off x="359079" y="311376"/>
            <a:ext cx="7948518" cy="513443"/>
          </a:xfrm>
        </p:spPr>
        <p:txBody>
          <a:bodyPr/>
          <a:lstStyle/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1.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구조 세우기란 무엇인가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64628" y="1243379"/>
            <a:ext cx="8603327" cy="17068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800"/>
              </a:lnSpc>
            </a:pP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글의 </a:t>
            </a:r>
            <a:r>
              <a:rPr lang="ko-KR" altLang="en-US" sz="2400" dirty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흐름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과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</a:t>
            </a:r>
            <a:r>
              <a:rPr lang="ko-KR" altLang="en-US" sz="2400" dirty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윤곽</a:t>
            </a:r>
            <a:r>
              <a:rPr lang="ko-KR" altLang="en-US" sz="2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을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 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미리 </a:t>
            </a:r>
            <a:r>
              <a:rPr lang="ko-KR" altLang="en-US" sz="2400" dirty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예상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하고 </a:t>
            </a:r>
            <a:r>
              <a:rPr lang="ko-KR" altLang="en-US" sz="2400" dirty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설계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하는 과정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ts val="4800"/>
              </a:lnSpc>
            </a:pP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대학교육에 필요한 </a:t>
            </a:r>
            <a:r>
              <a:rPr lang="ko-KR" alt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논리적 글쓰기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를 위해 필요한 작업</a:t>
            </a:r>
            <a:endParaRPr lang="ko-KR" altLang="en-US" sz="2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9" name="다이어그램 8"/>
          <p:cNvGraphicFramePr/>
          <p:nvPr/>
        </p:nvGraphicFramePr>
        <p:xfrm>
          <a:off x="1095632" y="3245708"/>
          <a:ext cx="7438767" cy="3031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7354035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0" y="1732381"/>
            <a:ext cx="4572000" cy="5028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br>
              <a:rPr lang="ko-KR" altLang="en-US">
                <a:solidFill>
                  <a:srgbClr val="000000"/>
                </a:solidFill>
                <a:latin typeface="inherit"/>
              </a:rPr>
            </a:br>
            <a:r>
              <a:rPr lang="ko-KR" altLang="en-US">
                <a:solidFill>
                  <a:srgbClr val="000000"/>
                </a:solidFill>
                <a:latin typeface="inherit"/>
              </a:rPr>
              <a:t>식품 위생의 문제점과 대안점에 대한 고찰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inherit"/>
              </a:rPr>
              <a:t>1. 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서론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 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1. 1 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연구 목적과 의의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Open Sans"/>
              </a:rPr>
              <a:t>  </a:t>
            </a:r>
            <a:r>
              <a:rPr lang="en-US" altLang="ko-KR">
                <a:solidFill>
                  <a:srgbClr val="000000"/>
                </a:solidFill>
                <a:latin typeface="Open Sans"/>
              </a:rPr>
              <a:t>1.2 </a:t>
            </a:r>
            <a:r>
              <a:rPr lang="ko-KR" altLang="en-US">
                <a:solidFill>
                  <a:srgbClr val="000000"/>
                </a:solidFill>
                <a:latin typeface="Open Sans"/>
              </a:rPr>
              <a:t>연구방법 및 배경</a:t>
            </a:r>
            <a:endParaRPr lang="ko-KR" altLang="en-US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Open Sans"/>
              </a:rPr>
              <a:t>  1.3 </a:t>
            </a:r>
            <a:r>
              <a:rPr lang="ko-KR" altLang="en-US">
                <a:solidFill>
                  <a:srgbClr val="000000"/>
                </a:solidFill>
                <a:latin typeface="Open Sans"/>
              </a:rPr>
              <a:t>연구사</a:t>
            </a:r>
            <a:endParaRPr lang="ko-KR" altLang="en-US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Open Sans"/>
              </a:rPr>
              <a:t>  1.4 </a:t>
            </a:r>
            <a:r>
              <a:rPr lang="ko-KR" altLang="en-US">
                <a:solidFill>
                  <a:srgbClr val="000000"/>
                </a:solidFill>
                <a:latin typeface="Open Sans"/>
              </a:rPr>
              <a:t>문제제기</a:t>
            </a:r>
            <a:endParaRPr lang="ko-KR" altLang="en-US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inherit"/>
              </a:rPr>
              <a:t>2. 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식품위생의 개념 및 문제점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  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2.1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식품의 의의 및 식품위생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  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2. 2 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식품위생과 관련되는 문제점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  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2.3 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식품위생 문제점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inherit"/>
              </a:rPr>
              <a:t>3.  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식품위생 개선방안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  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3. 1 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식품위생법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  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3. 2 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식품위생법규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inherit"/>
              </a:rPr>
              <a:t>4.  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결론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en-US" altLang="ko-KR"/>
              <a:t>* </a:t>
            </a:r>
            <a:r>
              <a:rPr lang="ko-KR" altLang="en-US"/>
              <a:t>참고문헌</a:t>
            </a:r>
            <a:br>
              <a:rPr lang="ko-KR" altLang="en-US"/>
            </a:b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BC2240B-793C-4728-9C61-8ACE675F9484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글쓰기의 윤리  </a:t>
            </a:r>
            <a:endParaRPr lang="en-US" altLang="ko-KR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90123" y="696132"/>
            <a:ext cx="7994901" cy="5885737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 altLang="en-US"/>
              <a:t>부적절한 집필 행위</a:t>
            </a:r>
            <a:r>
              <a:rPr lang="en-US" altLang="ko-KR"/>
              <a:t>&gt;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부적절한 출처 인용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참고문헌 왜곡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3. </a:t>
            </a:r>
            <a:r>
              <a:rPr lang="ko-KR" altLang="en-US"/>
              <a:t>출간 논문을 인용하면서 초록 등에 의존하는 행위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4. </a:t>
            </a:r>
            <a:r>
              <a:rPr lang="ko-KR" altLang="en-US"/>
              <a:t>읽지 않거나 이해하지 못한 저술의 출처 인용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5. </a:t>
            </a:r>
            <a:r>
              <a:rPr lang="ko-KR" altLang="en-US"/>
              <a:t>하나의 출처로부터 집중적으로 차용하면서 부분적으로만 출처를 밝히는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행위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6 </a:t>
            </a:r>
            <a:r>
              <a:rPr lang="ko-KR" altLang="en-US"/>
              <a:t>텍스트의 재활용 행위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35802" y="895308"/>
            <a:ext cx="7985848" cy="5586973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연구 업적을 부풀릴 의도로 하나의 논문으로 게재되었어야 할 연구 결과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수 개의 논문으로 분할하여 게재하는 행위</a:t>
            </a:r>
          </a:p>
          <a:p>
            <a:r>
              <a:rPr lang="en-US" altLang="ko-KR" dirty="0"/>
              <a:t>8. </a:t>
            </a:r>
            <a:r>
              <a:rPr lang="ko-KR" altLang="en-US" dirty="0"/>
              <a:t>저자의 데이터 또는 관점에 부합하지 않는 중요한 관련 증거를 보고하지</a:t>
            </a:r>
          </a:p>
          <a:p>
            <a:r>
              <a:rPr lang="ko-KR" altLang="en-US" dirty="0"/>
              <a:t>않거나 독자에게 알리지 않는 행위</a:t>
            </a:r>
          </a:p>
          <a:p>
            <a:r>
              <a:rPr lang="en-US" altLang="ko-KR" dirty="0"/>
              <a:t>9. </a:t>
            </a:r>
            <a:r>
              <a:rPr lang="ko-KR" altLang="en-US" dirty="0"/>
              <a:t>방법론상 또는 통계상의 결함이나 기타 다른 유형의 결함이 있는 연구를</a:t>
            </a:r>
          </a:p>
          <a:p>
            <a:r>
              <a:rPr lang="ko-KR" altLang="en-US" dirty="0"/>
              <a:t>입증의 근거로 인용하는 행위</a:t>
            </a:r>
          </a:p>
          <a:p>
            <a:r>
              <a:rPr lang="en-US" altLang="ko-KR" dirty="0"/>
              <a:t>10. </a:t>
            </a:r>
            <a:r>
              <a:rPr lang="ko-KR" altLang="en-US" dirty="0"/>
              <a:t>다른 연구자들이 연구 결과를 독자적으로 재현할 수 없도록 표본 설계를</a:t>
            </a:r>
          </a:p>
          <a:p>
            <a:r>
              <a:rPr lang="ko-KR" altLang="en-US" dirty="0"/>
              <a:t>포함한 연구 방법을 의도적으로 왜곡하거나 불분명하게 기술하는 행위</a:t>
            </a:r>
            <a:r>
              <a:rPr lang="en-US" altLang="ko-KR" dirty="0"/>
              <a:t>. </a:t>
            </a:r>
            <a:r>
              <a:rPr lang="ko-KR" altLang="en-US" dirty="0"/>
              <a:t>텍스트의 재활용 행위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548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</a:t>
            </a:r>
            <a:r>
              <a:rPr lang="en-US" altLang="ko-KR" dirty="0"/>
              <a:t>3)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44855" y="895308"/>
            <a:ext cx="7976795" cy="576804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ko-KR" altLang="en-US" dirty="0"/>
              <a:t>학술 작업의 출처를 확인하는 기본 규정</a:t>
            </a:r>
          </a:p>
          <a:p>
            <a:r>
              <a:rPr lang="ko-KR" altLang="en-US" dirty="0"/>
              <a:t>・인용</a:t>
            </a:r>
          </a:p>
          <a:p>
            <a:r>
              <a:rPr lang="ko-KR" altLang="en-US" dirty="0"/>
              <a:t>학생 자신의 고유한 문장이 아니라면 반드시 출처를 확인해야 한다</a:t>
            </a:r>
            <a:r>
              <a:rPr lang="en-US" altLang="ko-KR" dirty="0"/>
              <a:t>. </a:t>
            </a:r>
            <a:r>
              <a:rPr lang="ko-KR" altLang="en-US" dirty="0"/>
              <a:t>인용한</a:t>
            </a:r>
          </a:p>
          <a:p>
            <a:r>
              <a:rPr lang="ko-KR" altLang="en-US" dirty="0"/>
              <a:t>출처의 내용이 사소한 것이라도 인용부호나 들여쓰기 등을 적절히 이용하여</a:t>
            </a:r>
          </a:p>
          <a:p>
            <a:r>
              <a:rPr lang="ko-KR" altLang="en-US" dirty="0"/>
              <a:t>인용한 내용을 제시하여야 한다</a:t>
            </a:r>
            <a:r>
              <a:rPr lang="en-US" altLang="ko-KR" dirty="0"/>
              <a:t>. </a:t>
            </a:r>
            <a:r>
              <a:rPr lang="ko-KR" altLang="en-US" dirty="0"/>
              <a:t>인용한 출처의 표시는 저자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발행처와</a:t>
            </a:r>
          </a:p>
          <a:p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쪽 번호를 포함해야 하며 </a:t>
            </a:r>
            <a:r>
              <a:rPr lang="en-US" altLang="ko-KR" dirty="0"/>
              <a:t>MLA(Modern</a:t>
            </a:r>
            <a:r>
              <a:rPr lang="ko-KR" altLang="en-US" dirty="0"/>
              <a:t> </a:t>
            </a:r>
            <a:r>
              <a:rPr lang="en-US" altLang="ko-KR" dirty="0"/>
              <a:t>Language</a:t>
            </a:r>
            <a:r>
              <a:rPr lang="ko-KR" altLang="en-US" dirty="0"/>
              <a:t> </a:t>
            </a:r>
            <a:r>
              <a:rPr lang="en-US" altLang="ko-KR" dirty="0"/>
              <a:t>Association), APA(American Psychological Association), Chicago Manual </a:t>
            </a:r>
            <a:r>
              <a:rPr lang="ko-KR" altLang="en-US" dirty="0"/>
              <a:t>등 인용의 표준 형식들을 따른다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・풀어쓰기</a:t>
            </a:r>
          </a:p>
          <a:p>
            <a:r>
              <a:rPr lang="ko-KR" altLang="en-US" dirty="0"/>
              <a:t>다른 사람의 글을 학생 자신의 말로 </a:t>
            </a:r>
            <a:r>
              <a:rPr lang="ko-KR" altLang="en-US" dirty="0" err="1"/>
              <a:t>풀어쓰거나</a:t>
            </a:r>
            <a:r>
              <a:rPr lang="ko-KR" altLang="en-US" dirty="0"/>
              <a:t> 요약한 것은</a:t>
            </a:r>
            <a:r>
              <a:rPr lang="en-US" altLang="ko-KR" dirty="0"/>
              <a:t>, </a:t>
            </a:r>
            <a:r>
              <a:rPr lang="ko-KR" altLang="en-US" dirty="0"/>
              <a:t>저자의 원문을</a:t>
            </a:r>
          </a:p>
          <a:p>
            <a:r>
              <a:rPr lang="ko-KR" altLang="en-US" dirty="0"/>
              <a:t>완전히 다른 말로 표현하거나 재배치하더라도</a:t>
            </a:r>
            <a:r>
              <a:rPr lang="en-US" altLang="ko-KR" dirty="0"/>
              <a:t>, </a:t>
            </a:r>
            <a:r>
              <a:rPr lang="ko-KR" altLang="en-US" dirty="0"/>
              <a:t>그 사실이 구체적으로 주석이</a:t>
            </a:r>
          </a:p>
          <a:p>
            <a:r>
              <a:rPr lang="ko-KR" altLang="en-US" dirty="0"/>
              <a:t>나 본문에서 확인되어야 한다</a:t>
            </a:r>
            <a:r>
              <a:rPr lang="en-US" altLang="ko-KR" dirty="0"/>
              <a:t>. </a:t>
            </a:r>
            <a:r>
              <a:rPr lang="ko-KR" altLang="en-US" dirty="0"/>
              <a:t>가끔 학생들은 글을 쓰기 이미 </a:t>
            </a:r>
            <a:r>
              <a:rPr lang="ko-KR" altLang="en-US" dirty="0" err="1"/>
              <a:t>오래전에</a:t>
            </a:r>
            <a:r>
              <a:rPr lang="ko-KR" altLang="en-US" dirty="0"/>
              <a:t> 그 출</a:t>
            </a:r>
          </a:p>
          <a:p>
            <a:r>
              <a:rPr lang="ko-KR" altLang="en-US" dirty="0"/>
              <a:t>처의 내용을 읽었기 때문에 그 아이디어나 절의 일부를 아무 생각 없이 그대로 제시했다고 주장하지만</a:t>
            </a:r>
            <a:r>
              <a:rPr lang="en-US" altLang="ko-KR" dirty="0"/>
              <a:t>, </a:t>
            </a:r>
            <a:r>
              <a:rPr lang="ko-KR" altLang="en-US" dirty="0"/>
              <a:t>이는 합당한 답변이 아니다</a:t>
            </a:r>
            <a:r>
              <a:rPr lang="en-US" altLang="ko-KR" dirty="0"/>
              <a:t>. </a:t>
            </a:r>
            <a:r>
              <a:rPr lang="ko-KR" altLang="en-US" dirty="0"/>
              <a:t>학생은 항상 적절한 표시를 해야 할 책임이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566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</a:t>
            </a:r>
            <a:r>
              <a:rPr lang="en-US" altLang="ko-KR" dirty="0"/>
              <a:t>4)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08642" y="949628"/>
            <a:ext cx="7958687" cy="5360637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ko-KR" altLang="en-US" dirty="0"/>
              <a:t>・아이디어와 사실</a:t>
            </a:r>
          </a:p>
          <a:p>
            <a:r>
              <a:rPr lang="ko-KR" altLang="en-US" dirty="0"/>
              <a:t>다른 곳에서 가져온 아이디어나 사실은 무엇이든지 주석이나 본문에서 구체</a:t>
            </a:r>
          </a:p>
          <a:p>
            <a:r>
              <a:rPr lang="ko-KR" altLang="en-US" dirty="0"/>
              <a:t>적으로 확인되어야 한다</a:t>
            </a:r>
            <a:r>
              <a:rPr lang="en-US" altLang="ko-KR" dirty="0"/>
              <a:t>. </a:t>
            </a:r>
            <a:r>
              <a:rPr lang="ko-KR" altLang="en-US" dirty="0"/>
              <a:t>그 아이디어나 사실이 그 학생에 의해 윤색되어도 그렇게 해야 한다</a:t>
            </a:r>
            <a:r>
              <a:rPr lang="en-US" altLang="ko-KR" dirty="0"/>
              <a:t>. </a:t>
            </a:r>
            <a:r>
              <a:rPr lang="ko-KR" altLang="en-US" dirty="0"/>
              <a:t>널리 알려지거나 일반적으로 수용된 생각</a:t>
            </a:r>
            <a:r>
              <a:rPr lang="en-US" altLang="ko-KR" dirty="0"/>
              <a:t>, </a:t>
            </a:r>
            <a:r>
              <a:rPr lang="ko-KR" altLang="en-US" dirty="0"/>
              <a:t>사실</a:t>
            </a:r>
            <a:r>
              <a:rPr lang="en-US" altLang="ko-KR" dirty="0"/>
              <a:t>, </a:t>
            </a:r>
            <a:r>
              <a:rPr lang="ko-KR" altLang="en-US" dirty="0"/>
              <a:t>공식</a:t>
            </a:r>
            <a:r>
              <a:rPr lang="en-US" altLang="ko-KR" dirty="0"/>
              <a:t>, </a:t>
            </a:r>
            <a:r>
              <a:rPr lang="ko-KR" altLang="en-US" dirty="0"/>
              <a:t>정보가 항상 인용을 요구하는 것은 아니다</a:t>
            </a:r>
            <a:r>
              <a:rPr lang="en-US" altLang="ko-KR" dirty="0"/>
              <a:t>. </a:t>
            </a:r>
            <a:r>
              <a:rPr lang="ko-KR" altLang="en-US" dirty="0"/>
              <a:t>일반적인 지식에 대한 기준은 분야마다 다르다</a:t>
            </a:r>
            <a:r>
              <a:rPr lang="en-US" altLang="ko-KR" dirty="0"/>
              <a:t>. </a:t>
            </a:r>
            <a:r>
              <a:rPr lang="ko-KR" altLang="en-US" dirty="0"/>
              <a:t>일반적인 지식인지 확실하지 않으면 담당 선생님과 상의한다 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・각주와 참고문헌</a:t>
            </a:r>
          </a:p>
          <a:p>
            <a:r>
              <a:rPr lang="ko-KR" altLang="en-US" dirty="0"/>
              <a:t>리포트 및 논문을 준비할 때 참고한 모든 문헌은</a:t>
            </a:r>
            <a:r>
              <a:rPr lang="en-US" altLang="ko-KR" dirty="0"/>
              <a:t>, </a:t>
            </a:r>
            <a:r>
              <a:rPr lang="ko-KR" altLang="en-US" dirty="0"/>
              <a:t>인용한 출처만 포함시키라</a:t>
            </a:r>
          </a:p>
          <a:p>
            <a:r>
              <a:rPr lang="ko-KR" altLang="en-US" dirty="0"/>
              <a:t>는 특별 지시가 없으면</a:t>
            </a:r>
            <a:r>
              <a:rPr lang="en-US" altLang="ko-KR" dirty="0"/>
              <a:t>, </a:t>
            </a:r>
            <a:r>
              <a:rPr lang="ko-KR" altLang="en-US" dirty="0"/>
              <a:t>모두 참고문헌 목록에 제시되어야 한다</a:t>
            </a:r>
            <a:r>
              <a:rPr lang="en-US" altLang="ko-KR" dirty="0"/>
              <a:t>. </a:t>
            </a:r>
            <a:r>
              <a:rPr lang="ko-KR" altLang="en-US" dirty="0"/>
              <a:t>그러나 참고문헌 목록에 나열하는 것만으로 출처를 적절히 확인했다고 할 수 없다</a:t>
            </a:r>
            <a:r>
              <a:rPr lang="en-US" altLang="ko-KR" dirty="0"/>
              <a:t>. </a:t>
            </a:r>
            <a:r>
              <a:rPr lang="ko-KR" altLang="en-US" dirty="0"/>
              <a:t>각주나 미주는 인용된 글이나 정보 바로 다음에 명시되어야 한다</a:t>
            </a:r>
            <a:r>
              <a:rPr lang="en-US" altLang="ko-KR" dirty="0"/>
              <a:t>. </a:t>
            </a:r>
            <a:r>
              <a:rPr lang="ko-KR" altLang="en-US" dirty="0"/>
              <a:t>인용한 문장이나 절을 약간이라도 바꾸는 것은 출처를 잘못 확인한 것이다</a:t>
            </a:r>
            <a:r>
              <a:rPr lang="en-US" altLang="ko-KR" dirty="0"/>
              <a:t>. </a:t>
            </a:r>
            <a:r>
              <a:rPr lang="ko-KR" altLang="en-US" dirty="0"/>
              <a:t>출처의 내용을 저자가 어느 정도 의존하였는지 분명히 제시해야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576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</a:t>
            </a:r>
            <a:r>
              <a:rPr lang="en-US" altLang="ko-KR" dirty="0"/>
              <a:t>5)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62962" y="895308"/>
            <a:ext cx="7958688" cy="553265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ko-KR" altLang="en-US" dirty="0"/>
              <a:t>・전자 출처</a:t>
            </a:r>
          </a:p>
          <a:p>
            <a:r>
              <a:rPr lang="ko-KR" altLang="en-US" dirty="0"/>
              <a:t>인터넷</a:t>
            </a:r>
            <a:r>
              <a:rPr lang="en-US" altLang="ko-KR" dirty="0"/>
              <a:t>, CD, </a:t>
            </a:r>
            <a:r>
              <a:rPr lang="ko-KR" altLang="en-US" dirty="0"/>
              <a:t>전자 메일 등의 형태로 수집한 자료들도 모두 출처를 확인할 수</a:t>
            </a:r>
          </a:p>
          <a:p>
            <a:r>
              <a:rPr lang="ko-KR" altLang="en-US" dirty="0"/>
              <a:t>있어야 한다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인터넷 사이트의 주소</a:t>
            </a:r>
            <a:r>
              <a:rPr lang="en-US" altLang="ko-KR" dirty="0"/>
              <a:t>, </a:t>
            </a:r>
            <a:r>
              <a:rPr lang="ko-KR" altLang="en-US" dirty="0"/>
              <a:t>저자의 이름</a:t>
            </a:r>
            <a:r>
              <a:rPr lang="en-US" altLang="ko-KR" dirty="0"/>
              <a:t>, </a:t>
            </a:r>
            <a:r>
              <a:rPr lang="ko-KR" altLang="en-US" dirty="0"/>
              <a:t>사이트의 저자</a:t>
            </a:r>
            <a:r>
              <a:rPr lang="en-US" altLang="ko-KR" dirty="0"/>
              <a:t>, </a:t>
            </a:r>
            <a:r>
              <a:rPr lang="ko-KR" altLang="en-US" dirty="0"/>
              <a:t>그 사이트에 접근한 날짜가 제시되어야 한다</a:t>
            </a:r>
            <a:r>
              <a:rPr lang="en-US" altLang="ko-KR" dirty="0"/>
              <a:t>. </a:t>
            </a:r>
            <a:r>
              <a:rPr lang="ko-KR" altLang="en-US" dirty="0"/>
              <a:t>구체적인 인용 방법을 잘 모를 경우 선생님과 상의한다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・실험실 작업</a:t>
            </a:r>
            <a:r>
              <a:rPr lang="en-US" altLang="ko-KR" dirty="0"/>
              <a:t>, </a:t>
            </a:r>
            <a:r>
              <a:rPr lang="ko-KR" altLang="en-US" dirty="0"/>
              <a:t>문제</a:t>
            </a:r>
            <a:r>
              <a:rPr lang="en-US" altLang="ko-KR" dirty="0"/>
              <a:t>, </a:t>
            </a:r>
            <a:r>
              <a:rPr lang="ko-KR" altLang="en-US" dirty="0"/>
              <a:t>컴퓨터 프로그램</a:t>
            </a:r>
            <a:r>
              <a:rPr lang="en-US" altLang="ko-KR" dirty="0"/>
              <a:t>, </a:t>
            </a:r>
            <a:r>
              <a:rPr lang="ko-KR" altLang="en-US" dirty="0"/>
              <a:t>과제</a:t>
            </a:r>
          </a:p>
          <a:p>
            <a:r>
              <a:rPr lang="ko-KR" altLang="en-US" dirty="0"/>
              <a:t>실험실의 작업이나 컴퓨터 수업에서 공동 작업으로 리포트를 제출할 때 공</a:t>
            </a:r>
          </a:p>
          <a:p>
            <a:r>
              <a:rPr lang="ko-KR" altLang="en-US" dirty="0"/>
              <a:t>조의 범위를 확인해야 한다</a:t>
            </a:r>
            <a:r>
              <a:rPr lang="en-US" altLang="ko-KR" dirty="0"/>
              <a:t>. </a:t>
            </a:r>
            <a:r>
              <a:rPr lang="ko-KR" altLang="en-US" dirty="0"/>
              <a:t>과거에 수행되거나 제출된 리포트의 일부를 수정한 형태로 제출할 때 원본과 함께 제출해야 한다</a:t>
            </a:r>
            <a:r>
              <a:rPr lang="en-US" altLang="ko-KR" dirty="0"/>
              <a:t>. </a:t>
            </a:r>
            <a:r>
              <a:rPr lang="ko-KR" altLang="en-US" dirty="0"/>
              <a:t>과거의 리포트로부터 발전된 리포트가 여러 코스에서 다시 수정되어 작성되면 그 사실을 리포트의 첫 부분에서 명시해야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602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</a:t>
            </a:r>
            <a:r>
              <a:rPr lang="en-US" altLang="ko-KR" dirty="0"/>
              <a:t>6)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17282" y="895308"/>
            <a:ext cx="7904367" cy="5596027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ko-KR" altLang="en-US" dirty="0"/>
              <a:t>・구두 리포트</a:t>
            </a:r>
          </a:p>
          <a:p>
            <a:r>
              <a:rPr lang="ko-KR" altLang="en-US" dirty="0"/>
              <a:t>구두 리포트를 하기 위한 글을 제출하는 학생도 위 규정에 따라서 출처를 확</a:t>
            </a:r>
          </a:p>
          <a:p>
            <a:r>
              <a:rPr lang="ko-KR" altLang="en-US" dirty="0"/>
              <a:t>인해야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・학술적 행위에서 이루어진 잘못된 행위에 대한 정의</a:t>
            </a:r>
          </a:p>
          <a:p>
            <a:r>
              <a:rPr lang="ko-KR" altLang="en-US" dirty="0"/>
              <a:t>표절</a:t>
            </a:r>
            <a:r>
              <a:rPr lang="en-US" altLang="ko-KR" dirty="0"/>
              <a:t>, </a:t>
            </a:r>
            <a:r>
              <a:rPr lang="ko-KR" altLang="en-US" dirty="0"/>
              <a:t>허락 없이 리포트를 반복해서 제출하는 경우</a:t>
            </a:r>
            <a:r>
              <a:rPr lang="en-US" altLang="ko-KR" dirty="0"/>
              <a:t>, </a:t>
            </a:r>
            <a:r>
              <a:rPr lang="ko-KR" altLang="en-US" dirty="0"/>
              <a:t>잘못된 인용</a:t>
            </a:r>
            <a:r>
              <a:rPr lang="en-US" altLang="ko-KR" dirty="0"/>
              <a:t>, </a:t>
            </a:r>
            <a:r>
              <a:rPr lang="ko-KR" altLang="en-US" dirty="0"/>
              <a:t>잘못된 데</a:t>
            </a:r>
          </a:p>
          <a:p>
            <a:r>
              <a:rPr lang="ko-KR" altLang="en-US" dirty="0" err="1"/>
              <a:t>이터를</a:t>
            </a:r>
            <a:r>
              <a:rPr lang="ko-KR" altLang="en-US" dirty="0"/>
              <a:t> 사용하는 경우이다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규정들을 위반하여 문제가 된 경우에 책임을 면할 수 있는 유일한 방법은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문제의 작업이 어떤 규정도 위반하지 않았다는 것이다</a:t>
            </a:r>
            <a:r>
              <a:rPr lang="en-US" altLang="ko-KR" dirty="0"/>
              <a:t>. </a:t>
            </a:r>
            <a:r>
              <a:rPr lang="ko-KR" altLang="en-US" dirty="0"/>
              <a:t>그 규정을 몰랐다거나</a:t>
            </a:r>
          </a:p>
          <a:p>
            <a:r>
              <a:rPr lang="ko-KR" altLang="en-US" dirty="0"/>
              <a:t>위반 당시 어떤 심리적 압박에 시달렸다는 답변은 수용될 수 없다 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한국연구재단</a:t>
            </a:r>
            <a:r>
              <a:rPr lang="en-US" altLang="ko-KR" dirty="0"/>
              <a:t>, 《</a:t>
            </a:r>
            <a:r>
              <a:rPr lang="ko-KR" altLang="en-US" dirty="0"/>
              <a:t>연구윤리 확립을 위한 정부 정책 방안 연구 보고서</a:t>
            </a:r>
            <a:r>
              <a:rPr lang="en-US" altLang="ko-KR" dirty="0"/>
              <a:t>》, 2007</a:t>
            </a:r>
            <a:r>
              <a:rPr lang="ko-KR" altLang="en-US" dirty="0"/>
              <a:t>에</a:t>
            </a:r>
          </a:p>
          <a:p>
            <a:r>
              <a:rPr lang="ko-KR" altLang="en-US" dirty="0"/>
              <a:t>실린 번역문을 수정한 것임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020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</a:t>
            </a:r>
            <a:r>
              <a:rPr lang="en-US" altLang="ko-KR" dirty="0"/>
              <a:t>7)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08642" y="895308"/>
            <a:ext cx="8013008" cy="5614134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원문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■ 한파와 폭설</a:t>
            </a:r>
          </a:p>
          <a:p>
            <a:r>
              <a:rPr lang="ko-KR" altLang="en-US" dirty="0"/>
              <a:t>・ </a:t>
            </a:r>
            <a:r>
              <a:rPr lang="en-US" altLang="ko-KR" dirty="0"/>
              <a:t>2009/10 </a:t>
            </a:r>
            <a:r>
              <a:rPr lang="ko-KR" altLang="en-US" dirty="0"/>
              <a:t>겨울철 북극지역의 이상고온 현상으로 북반구 대부분 지역에서 한파와 폭설이 발생</a:t>
            </a:r>
          </a:p>
          <a:p>
            <a:r>
              <a:rPr lang="ko-KR" altLang="en-US" dirty="0"/>
              <a:t>・ </a:t>
            </a:r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1</a:t>
            </a:r>
            <a:r>
              <a:rPr lang="ko-KR" altLang="en-US" dirty="0"/>
              <a:t>일 폭설을 동반한 이상 한파로 영국</a:t>
            </a:r>
            <a:r>
              <a:rPr lang="en-US" altLang="ko-KR" dirty="0"/>
              <a:t>, </a:t>
            </a:r>
            <a:r>
              <a:rPr lang="ko-KR" altLang="en-US" dirty="0"/>
              <a:t>독일</a:t>
            </a:r>
            <a:r>
              <a:rPr lang="en-US" altLang="ko-KR" dirty="0"/>
              <a:t>, </a:t>
            </a:r>
            <a:r>
              <a:rPr lang="ko-KR" altLang="en-US" dirty="0"/>
              <a:t>프랑스</a:t>
            </a:r>
            <a:r>
              <a:rPr lang="en-US" altLang="ko-KR" dirty="0"/>
              <a:t>, </a:t>
            </a:r>
            <a:r>
              <a:rPr lang="ko-KR" altLang="en-US" dirty="0"/>
              <a:t>폴란드</a:t>
            </a:r>
            <a:r>
              <a:rPr lang="en-US" altLang="ko-KR" dirty="0"/>
              <a:t>, </a:t>
            </a:r>
            <a:r>
              <a:rPr lang="ko-KR" altLang="en-US" dirty="0"/>
              <a:t>스위스 등에서 공항이 폐쇄되고 교통이 마비</a:t>
            </a:r>
            <a:r>
              <a:rPr lang="en-US" altLang="ko-KR" dirty="0"/>
              <a:t>, </a:t>
            </a:r>
            <a:r>
              <a:rPr lang="ko-KR" altLang="en-US" dirty="0"/>
              <a:t>폴란드 등 유럽에서 모두 </a:t>
            </a:r>
            <a:r>
              <a:rPr lang="en-US" altLang="ko-KR" dirty="0"/>
              <a:t>28</a:t>
            </a:r>
            <a:r>
              <a:rPr lang="ko-KR" altLang="en-US" dirty="0"/>
              <a:t>명이 동사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영국의 수 </a:t>
            </a:r>
            <a:r>
              <a:rPr lang="ko-KR" altLang="en-US" dirty="0" err="1"/>
              <a:t>천개</a:t>
            </a:r>
            <a:r>
              <a:rPr lang="ko-KR" altLang="en-US" dirty="0"/>
              <a:t> 학교가 휴교</a:t>
            </a:r>
          </a:p>
          <a:p>
            <a:r>
              <a:rPr lang="ko-KR" altLang="en-US" dirty="0"/>
              <a:t>・ 중국 베이징에서 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2</a:t>
            </a:r>
            <a:r>
              <a:rPr lang="ko-KR" altLang="en-US" dirty="0"/>
              <a:t>일부터 </a:t>
            </a:r>
            <a:r>
              <a:rPr lang="en-US" altLang="ko-KR" dirty="0"/>
              <a:t>4</a:t>
            </a:r>
            <a:r>
              <a:rPr lang="ko-KR" altLang="en-US" dirty="0"/>
              <a:t>일간 </a:t>
            </a:r>
            <a:r>
              <a:rPr lang="en-US" altLang="ko-KR" dirty="0"/>
              <a:t>59</a:t>
            </a:r>
            <a:r>
              <a:rPr lang="ko-KR" altLang="en-US" dirty="0"/>
              <a:t>년만의 폭설</a:t>
            </a:r>
            <a:r>
              <a:rPr lang="en-US" altLang="ko-KR" dirty="0"/>
              <a:t>(33cm)</a:t>
            </a:r>
            <a:r>
              <a:rPr lang="ko-KR" altLang="en-US" dirty="0"/>
              <a:t>로 항공 대란 발생</a:t>
            </a:r>
          </a:p>
          <a:p>
            <a:r>
              <a:rPr lang="ko-KR" altLang="en-US" dirty="0"/>
              <a:t>・ 미국 </a:t>
            </a:r>
            <a:r>
              <a:rPr lang="ko-KR" altLang="en-US" dirty="0" err="1"/>
              <a:t>버몬트</a:t>
            </a:r>
            <a:r>
              <a:rPr lang="ko-KR" altLang="en-US" dirty="0"/>
              <a:t> 지역에서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 </a:t>
            </a:r>
            <a:r>
              <a:rPr lang="en-US" altLang="ko-KR" dirty="0"/>
              <a:t>1890</a:t>
            </a:r>
            <a:r>
              <a:rPr lang="ko-KR" altLang="en-US" dirty="0"/>
              <a:t>년 이래 최고의 폭설</a:t>
            </a:r>
            <a:r>
              <a:rPr lang="en-US" altLang="ko-KR" dirty="0"/>
              <a:t>(84cm), </a:t>
            </a:r>
            <a:r>
              <a:rPr lang="ko-KR" altLang="en-US" dirty="0" err="1"/>
              <a:t>아이오와</a:t>
            </a:r>
            <a:r>
              <a:rPr lang="ko-KR" altLang="en-US" dirty="0"/>
              <a:t> 지역에선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일 최저기온이 </a:t>
            </a:r>
            <a:r>
              <a:rPr lang="en-US" altLang="ko-KR" dirty="0"/>
              <a:t>-9℃</a:t>
            </a:r>
            <a:r>
              <a:rPr lang="ko-KR" altLang="en-US" dirty="0"/>
              <a:t>로 떨어져 </a:t>
            </a:r>
            <a:r>
              <a:rPr lang="en-US" altLang="ko-KR" dirty="0"/>
              <a:t>1958</a:t>
            </a:r>
            <a:r>
              <a:rPr lang="ko-KR" altLang="en-US" dirty="0"/>
              <a:t>년 이후 최악의 한파 발생</a:t>
            </a:r>
          </a:p>
          <a:p>
            <a:r>
              <a:rPr lang="ko-KR" altLang="en-US" dirty="0"/>
              <a:t>・ 인도 북부지역에서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일부터 </a:t>
            </a:r>
            <a:r>
              <a:rPr lang="en-US" altLang="ko-KR" dirty="0"/>
              <a:t>3</a:t>
            </a:r>
            <a:r>
              <a:rPr lang="ko-KR" altLang="en-US" dirty="0"/>
              <a:t>일간 한파로 </a:t>
            </a:r>
            <a:r>
              <a:rPr lang="en-US" altLang="ko-KR" dirty="0"/>
              <a:t>60</a:t>
            </a:r>
            <a:r>
              <a:rPr lang="ko-KR" altLang="en-US" dirty="0"/>
              <a:t>여명 사망</a:t>
            </a:r>
          </a:p>
          <a:p>
            <a:r>
              <a:rPr lang="ko-KR" altLang="en-US" dirty="0"/>
              <a:t>・ 영국 런던에서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6</a:t>
            </a:r>
            <a:r>
              <a:rPr lang="ko-KR" altLang="en-US" dirty="0"/>
              <a:t>일 </a:t>
            </a:r>
            <a:r>
              <a:rPr lang="en-US" altLang="ko-KR" dirty="0"/>
              <a:t>25cm </a:t>
            </a:r>
            <a:r>
              <a:rPr lang="ko-KR" altLang="en-US" dirty="0"/>
              <a:t>폭설과 </a:t>
            </a:r>
            <a:r>
              <a:rPr lang="en-US" altLang="ko-KR" dirty="0"/>
              <a:t>50</a:t>
            </a:r>
            <a:r>
              <a:rPr lang="ko-KR" altLang="en-US" dirty="0"/>
              <a:t>년만의 한파가 발생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경제</a:t>
            </a:r>
            <a:r>
              <a:rPr lang="en-US" altLang="ko-KR" dirty="0"/>
              <a:t>·</a:t>
            </a:r>
            <a:r>
              <a:rPr lang="ko-KR" altLang="en-US" dirty="0"/>
              <a:t>인문사회연구회</a:t>
            </a:r>
            <a:r>
              <a:rPr lang="en-US" altLang="ko-KR" dirty="0"/>
              <a:t>, 《</a:t>
            </a:r>
            <a:r>
              <a:rPr lang="ko-KR" altLang="en-US" dirty="0"/>
              <a:t>연구윤리 평가기준 및 </a:t>
            </a:r>
            <a:r>
              <a:rPr lang="ko-KR" altLang="en-US" dirty="0" err="1"/>
              <a:t>사례집</a:t>
            </a:r>
            <a:r>
              <a:rPr lang="en-US" altLang="ko-KR" dirty="0"/>
              <a:t>》, 2013, 32</a:t>
            </a:r>
            <a:r>
              <a:rPr lang="ko-KR" altLang="en-US" dirty="0"/>
              <a:t>쪽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6177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</a:t>
            </a:r>
            <a:r>
              <a:rPr lang="en-US" altLang="ko-KR" dirty="0"/>
              <a:t>8)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08230" y="895308"/>
            <a:ext cx="7913420" cy="5777096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문제의 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지난 </a:t>
            </a:r>
            <a:r>
              <a:rPr lang="en-US" altLang="ko-KR" dirty="0"/>
              <a:t>2010</a:t>
            </a:r>
            <a:r>
              <a:rPr lang="ko-KR" altLang="en-US" dirty="0"/>
              <a:t>년에도 전 세계적으로 이상기후에 의한 자연재해가 발생하였으며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자연재해 발생현황을 한파와 폭설</a:t>
            </a:r>
            <a:r>
              <a:rPr lang="en-US" altLang="ko-KR" dirty="0"/>
              <a:t>, </a:t>
            </a:r>
            <a:r>
              <a:rPr lang="ko-KR" altLang="en-US" dirty="0"/>
              <a:t>집중호우와 홍수</a:t>
            </a:r>
            <a:r>
              <a:rPr lang="en-US" altLang="ko-KR" dirty="0"/>
              <a:t>, </a:t>
            </a:r>
            <a:r>
              <a:rPr lang="ko-KR" altLang="en-US" dirty="0"/>
              <a:t>가뭄과 폭염으로 나누어 살펴본다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2009</a:t>
            </a:r>
            <a:r>
              <a:rPr lang="ko-KR" altLang="en-US" dirty="0"/>
              <a:t>년과 </a:t>
            </a:r>
            <a:r>
              <a:rPr lang="en-US" altLang="ko-KR" dirty="0"/>
              <a:t>2010</a:t>
            </a:r>
            <a:r>
              <a:rPr lang="ko-KR" altLang="en-US" dirty="0"/>
              <a:t>년에는 겨울철 북극 지역의 이상고온 현상으로 북반구 대부</a:t>
            </a:r>
          </a:p>
          <a:p>
            <a:r>
              <a:rPr lang="ko-KR" altLang="en-US" dirty="0"/>
              <a:t>분 지역에서 한파와 폭설이 발생하였다</a:t>
            </a:r>
            <a:r>
              <a:rPr lang="en-US" altLang="ko-KR" dirty="0"/>
              <a:t>. 2010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폭설을 동반한 이상한파로</a:t>
            </a:r>
            <a:r>
              <a:rPr lang="en-US" altLang="ko-KR" dirty="0"/>
              <a:t>, </a:t>
            </a:r>
            <a:r>
              <a:rPr lang="ko-KR" altLang="en-US" dirty="0"/>
              <a:t>영국</a:t>
            </a:r>
            <a:r>
              <a:rPr lang="en-US" altLang="ko-KR" dirty="0"/>
              <a:t>, </a:t>
            </a:r>
            <a:r>
              <a:rPr lang="ko-KR" altLang="en-US" dirty="0"/>
              <a:t>독일</a:t>
            </a:r>
            <a:r>
              <a:rPr lang="en-US" altLang="ko-KR" dirty="0"/>
              <a:t>, </a:t>
            </a:r>
            <a:r>
              <a:rPr lang="ko-KR" altLang="en-US" dirty="0"/>
              <a:t>프랑스</a:t>
            </a:r>
            <a:r>
              <a:rPr lang="en-US" altLang="ko-KR" dirty="0"/>
              <a:t>, </a:t>
            </a:r>
            <a:r>
              <a:rPr lang="ko-KR" altLang="en-US" dirty="0"/>
              <a:t>폴란드</a:t>
            </a:r>
            <a:r>
              <a:rPr lang="en-US" altLang="ko-KR" dirty="0"/>
              <a:t>, </a:t>
            </a:r>
            <a:r>
              <a:rPr lang="ko-KR" altLang="en-US" dirty="0"/>
              <a:t>스위스 등에서 공항이 폐쇄되고 교통이 마비되었다</a:t>
            </a:r>
            <a:r>
              <a:rPr lang="en-US" altLang="ko-KR" dirty="0"/>
              <a:t>. </a:t>
            </a:r>
            <a:r>
              <a:rPr lang="ko-KR" altLang="en-US" dirty="0"/>
              <a:t>이로 인해 폴란드 등 유럽에서 모두 </a:t>
            </a:r>
            <a:r>
              <a:rPr lang="en-US" altLang="ko-KR" dirty="0"/>
              <a:t>28</a:t>
            </a:r>
            <a:r>
              <a:rPr lang="ko-KR" altLang="en-US" dirty="0"/>
              <a:t>명이 동사하였으며</a:t>
            </a:r>
            <a:r>
              <a:rPr lang="en-US" altLang="ko-KR" dirty="0"/>
              <a:t>, </a:t>
            </a:r>
            <a:r>
              <a:rPr lang="ko-KR" altLang="en-US" dirty="0"/>
              <a:t>영국의 수천 개 학교가 휴교를 하였다</a:t>
            </a:r>
            <a:r>
              <a:rPr lang="en-US" altLang="ko-KR" dirty="0"/>
              <a:t>. </a:t>
            </a:r>
            <a:r>
              <a:rPr lang="ko-KR" altLang="en-US" dirty="0"/>
              <a:t>이와 더불어 영국 런던에서는 </a:t>
            </a:r>
            <a:r>
              <a:rPr lang="en-US" altLang="ko-KR" dirty="0"/>
              <a:t>2010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6</a:t>
            </a:r>
            <a:r>
              <a:rPr lang="ko-KR" altLang="en-US" dirty="0"/>
              <a:t>일에도 </a:t>
            </a:r>
            <a:r>
              <a:rPr lang="en-US" altLang="ko-KR" dirty="0"/>
              <a:t>25cm</a:t>
            </a:r>
            <a:r>
              <a:rPr lang="ko-KR" altLang="en-US" dirty="0"/>
              <a:t>의 폭설과 </a:t>
            </a:r>
            <a:r>
              <a:rPr lang="en-US" altLang="ko-KR" dirty="0"/>
              <a:t>50</a:t>
            </a:r>
            <a:r>
              <a:rPr lang="ko-KR" altLang="en-US" dirty="0"/>
              <a:t>년 만의 한파가 발생하였다</a:t>
            </a:r>
            <a:r>
              <a:rPr lang="en-US" altLang="ko-KR" dirty="0"/>
              <a:t>. </a:t>
            </a:r>
            <a:r>
              <a:rPr lang="ko-KR" altLang="en-US" dirty="0"/>
              <a:t>중국 베이징에서는 </a:t>
            </a:r>
            <a:r>
              <a:rPr lang="en-US" altLang="ko-KR" dirty="0"/>
              <a:t>2010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일부터 </a:t>
            </a:r>
            <a:r>
              <a:rPr lang="en-US" altLang="ko-KR" dirty="0"/>
              <a:t>4</a:t>
            </a:r>
            <a:r>
              <a:rPr lang="ko-KR" altLang="en-US" dirty="0"/>
              <a:t>일간 </a:t>
            </a:r>
            <a:r>
              <a:rPr lang="en-US" altLang="ko-KR" dirty="0"/>
              <a:t>59</a:t>
            </a:r>
            <a:r>
              <a:rPr lang="ko-KR" altLang="en-US" dirty="0"/>
              <a:t>년 만의 폭설</a:t>
            </a:r>
            <a:r>
              <a:rPr lang="en-US" altLang="ko-KR" dirty="0"/>
              <a:t>(33cm)</a:t>
            </a:r>
            <a:r>
              <a:rPr lang="ko-KR" altLang="en-US" dirty="0"/>
              <a:t>로 항공 대란이 발생하였고</a:t>
            </a:r>
            <a:r>
              <a:rPr lang="en-US" altLang="ko-KR" dirty="0"/>
              <a:t>, </a:t>
            </a:r>
            <a:r>
              <a:rPr lang="ko-KR" altLang="en-US" dirty="0"/>
              <a:t>미국 </a:t>
            </a:r>
            <a:r>
              <a:rPr lang="ko-KR" altLang="en-US" dirty="0" err="1"/>
              <a:t>버몬트</a:t>
            </a:r>
            <a:r>
              <a:rPr lang="ko-KR" altLang="en-US" dirty="0"/>
              <a:t> 지역에서 </a:t>
            </a:r>
            <a:r>
              <a:rPr lang="en-US" altLang="ko-KR" dirty="0"/>
              <a:t>2010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 </a:t>
            </a:r>
            <a:r>
              <a:rPr lang="en-US" altLang="ko-KR" dirty="0"/>
              <a:t>1890</a:t>
            </a:r>
            <a:r>
              <a:rPr lang="ko-KR" altLang="en-US" dirty="0"/>
              <a:t>년 이래 최고의 폭설</a:t>
            </a:r>
            <a:r>
              <a:rPr lang="en-US" altLang="ko-KR" dirty="0"/>
              <a:t>(84cm)</a:t>
            </a:r>
            <a:r>
              <a:rPr lang="ko-KR" altLang="en-US" dirty="0"/>
              <a:t>을 기록하였다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ko-KR" altLang="en-US" dirty="0" err="1"/>
              <a:t>아이오와</a:t>
            </a:r>
            <a:r>
              <a:rPr lang="ko-KR" altLang="en-US" dirty="0"/>
              <a:t> 지역에선 </a:t>
            </a:r>
            <a:r>
              <a:rPr lang="en-US" altLang="ko-KR" dirty="0"/>
              <a:t>2010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일 최저기온이 </a:t>
            </a:r>
            <a:r>
              <a:rPr lang="en-US" altLang="ko-KR" dirty="0"/>
              <a:t>-9℃</a:t>
            </a:r>
            <a:r>
              <a:rPr lang="ko-KR" altLang="en-US" dirty="0"/>
              <a:t>로 떨어져 </a:t>
            </a:r>
            <a:r>
              <a:rPr lang="en-US" altLang="ko-KR" dirty="0"/>
              <a:t>1958</a:t>
            </a:r>
            <a:r>
              <a:rPr lang="ko-KR" altLang="en-US" dirty="0"/>
              <a:t>년 이후 최악의 한파가 발생하였다</a:t>
            </a:r>
            <a:r>
              <a:rPr lang="en-US" altLang="ko-KR" dirty="0"/>
              <a:t>. </a:t>
            </a:r>
            <a:r>
              <a:rPr lang="ko-KR" altLang="en-US" dirty="0"/>
              <a:t>이 밖에도 인도 북부 지역에서 </a:t>
            </a:r>
            <a:r>
              <a:rPr lang="en-US" altLang="ko-KR" dirty="0"/>
              <a:t>2010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일부터 </a:t>
            </a:r>
            <a:r>
              <a:rPr lang="en-US" altLang="ko-KR" dirty="0"/>
              <a:t>3</a:t>
            </a:r>
            <a:r>
              <a:rPr lang="ko-KR" altLang="en-US" dirty="0"/>
              <a:t>일 간 한파로 </a:t>
            </a:r>
            <a:r>
              <a:rPr lang="en-US" altLang="ko-KR" dirty="0"/>
              <a:t>60</a:t>
            </a:r>
            <a:r>
              <a:rPr lang="ko-KR" altLang="en-US" dirty="0"/>
              <a:t>여 명이 사망한 사례가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825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</a:t>
            </a:r>
            <a:r>
              <a:rPr lang="en-US" altLang="ko-KR" dirty="0"/>
              <a:t>9)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" y="967736"/>
            <a:ext cx="8121650" cy="5487385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원문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우리나라는 </a:t>
            </a:r>
            <a:r>
              <a:rPr lang="en-US" altLang="ko-KR" dirty="0"/>
              <a:t>1991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유엔아동권리협약 제</a:t>
            </a:r>
            <a:r>
              <a:rPr lang="en-US" altLang="ko-KR" dirty="0"/>
              <a:t>9</a:t>
            </a:r>
            <a:r>
              <a:rPr lang="ko-KR" altLang="en-US" dirty="0"/>
              <a:t>조 제</a:t>
            </a:r>
            <a:r>
              <a:rPr lang="en-US" altLang="ko-KR" dirty="0"/>
              <a:t>3</a:t>
            </a:r>
            <a:r>
              <a:rPr lang="ko-KR" altLang="en-US" dirty="0"/>
              <a:t>항 ‘아동의 부모</a:t>
            </a:r>
          </a:p>
          <a:p>
            <a:r>
              <a:rPr lang="ko-KR" altLang="en-US" dirty="0"/>
              <a:t>면접교섭권’</a:t>
            </a:r>
            <a:r>
              <a:rPr lang="en-US" altLang="ko-KR" dirty="0"/>
              <a:t>, 21</a:t>
            </a:r>
            <a:r>
              <a:rPr lang="ko-KR" altLang="en-US" dirty="0"/>
              <a:t>조</a:t>
            </a:r>
            <a:r>
              <a:rPr lang="en-US" altLang="ko-KR" dirty="0"/>
              <a:t>a ‘</a:t>
            </a:r>
            <a:r>
              <a:rPr lang="ko-KR" altLang="en-US" dirty="0"/>
              <a:t>입양허가제’</a:t>
            </a:r>
            <a:r>
              <a:rPr lang="en-US" altLang="ko-KR" dirty="0"/>
              <a:t>, 40</a:t>
            </a:r>
            <a:r>
              <a:rPr lang="ko-KR" altLang="en-US" dirty="0"/>
              <a:t>조</a:t>
            </a:r>
            <a:r>
              <a:rPr lang="en-US" altLang="ko-KR" dirty="0"/>
              <a:t>2b(v) </a:t>
            </a:r>
            <a:r>
              <a:rPr lang="ko-KR" altLang="en-US" dirty="0"/>
              <a:t>‘아동의 상소권 보장’의 세 개 조</a:t>
            </a:r>
          </a:p>
          <a:p>
            <a:r>
              <a:rPr lang="ko-KR" altLang="en-US" dirty="0"/>
              <a:t>항을 유보한 채 협약을 비준하였다</a:t>
            </a:r>
            <a:r>
              <a:rPr lang="en-US" altLang="ko-KR" dirty="0"/>
              <a:t>. </a:t>
            </a:r>
            <a:r>
              <a:rPr lang="ko-KR" altLang="en-US" dirty="0"/>
              <a:t>협약 제</a:t>
            </a:r>
            <a:r>
              <a:rPr lang="en-US" altLang="ko-KR" dirty="0"/>
              <a:t>44</a:t>
            </a:r>
            <a:r>
              <a:rPr lang="ko-KR" altLang="en-US" dirty="0"/>
              <a:t>조에 의거하여 정부는 협약의 이행 현황에 대하여 </a:t>
            </a:r>
            <a:r>
              <a:rPr lang="en-US" altLang="ko-KR" dirty="0"/>
              <a:t>1994</a:t>
            </a:r>
            <a:r>
              <a:rPr lang="ko-KR" altLang="en-US" dirty="0"/>
              <a:t>년 제</a:t>
            </a:r>
            <a:r>
              <a:rPr lang="en-US" altLang="ko-KR" dirty="0"/>
              <a:t>1</a:t>
            </a:r>
            <a:r>
              <a:rPr lang="ko-KR" altLang="en-US" dirty="0"/>
              <a:t>차와 </a:t>
            </a:r>
            <a:r>
              <a:rPr lang="en-US" altLang="ko-KR" dirty="0"/>
              <a:t>2001</a:t>
            </a:r>
            <a:r>
              <a:rPr lang="ko-KR" altLang="en-US" dirty="0"/>
              <a:t>년 제</a:t>
            </a:r>
            <a:r>
              <a:rPr lang="en-US" altLang="ko-KR" dirty="0"/>
              <a:t>2</a:t>
            </a:r>
            <a:r>
              <a:rPr lang="ko-KR" altLang="en-US" dirty="0"/>
              <a:t>차 국가보고서를 제출하였고</a:t>
            </a:r>
            <a:r>
              <a:rPr lang="en-US" altLang="ko-KR" dirty="0"/>
              <a:t>, </a:t>
            </a:r>
            <a:r>
              <a:rPr lang="ko-KR" altLang="en-US" dirty="0"/>
              <a:t>유엔아동권리위원회는 이를 심의하여 우리나라 아동권리 이행 현황에 대한 우려되는 점과 이를 근거로 개선되어야 할 점에 대해 권고하였다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월에 제</a:t>
            </a:r>
            <a:r>
              <a:rPr lang="en-US" altLang="ko-KR" dirty="0"/>
              <a:t>3, 4</a:t>
            </a:r>
            <a:r>
              <a:rPr lang="ko-KR" altLang="en-US" dirty="0"/>
              <a:t>차 통합보고서를 제출하였다</a:t>
            </a:r>
            <a:r>
              <a:rPr lang="en-US" altLang="ko-KR" dirty="0"/>
              <a:t>. </a:t>
            </a:r>
            <a:r>
              <a:rPr lang="ko-KR" altLang="en-US" dirty="0"/>
              <a:t>이러한 유엔아동권리위원회의 권고를 이행하기 위하여 정부는 관련법을 정비하고 정책을 개발하며 제도를 개선하는 등 다양한 노력을 기울여왔다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경제</a:t>
            </a:r>
            <a:r>
              <a:rPr lang="en-US" altLang="ko-KR" dirty="0"/>
              <a:t>·</a:t>
            </a:r>
            <a:r>
              <a:rPr lang="ko-KR" altLang="en-US" dirty="0"/>
              <a:t>인문사회연구회</a:t>
            </a:r>
            <a:r>
              <a:rPr lang="en-US" altLang="ko-KR" dirty="0"/>
              <a:t>, 《</a:t>
            </a:r>
            <a:r>
              <a:rPr lang="ko-KR" altLang="en-US" dirty="0"/>
              <a:t>연구윤리 평가기준 및 </a:t>
            </a:r>
            <a:r>
              <a:rPr lang="ko-KR" altLang="en-US" dirty="0" err="1"/>
              <a:t>사례집</a:t>
            </a:r>
            <a:r>
              <a:rPr lang="en-US" altLang="ko-KR" dirty="0"/>
              <a:t>》, 2013, 55</a:t>
            </a:r>
            <a:r>
              <a:rPr lang="ko-KR" altLang="en-US" dirty="0"/>
              <a:t>쪽</a:t>
            </a:r>
          </a:p>
        </p:txBody>
      </p:sp>
    </p:spTree>
    <p:extLst>
      <p:ext uri="{BB962C8B-B14F-4D97-AF65-F5344CB8AC3E}">
        <p14:creationId xmlns:p14="http://schemas.microsoft.com/office/powerpoint/2010/main" val="1729483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2302633" y="3572058"/>
            <a:ext cx="2302320" cy="544650"/>
          </a:xfrm>
        </p:spPr>
        <p:txBody>
          <a:bodyPr>
            <a:noAutofit/>
          </a:bodyPr>
          <a:lstStyle/>
          <a:p>
            <a:pPr algn="l"/>
            <a:r>
              <a:rPr lang="ko-KR" altLang="en-US" sz="24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 작성</a:t>
            </a:r>
            <a:endParaRPr lang="ko-KR" altLang="en-US" sz="2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234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</a:t>
            </a:r>
            <a:r>
              <a:rPr lang="en-US" altLang="ko-KR" dirty="0"/>
              <a:t>10)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344032" y="895308"/>
            <a:ext cx="7777618" cy="553265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문제의 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한편 유엔아동권리협약의 비준 및 이행과 관련하여 우리나라는 </a:t>
            </a:r>
            <a:r>
              <a:rPr lang="en-US" altLang="ko-KR" dirty="0"/>
              <a:t>1991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유엔아동권리협약 제</a:t>
            </a:r>
            <a:r>
              <a:rPr lang="en-US" altLang="ko-KR" dirty="0"/>
              <a:t>9</a:t>
            </a:r>
            <a:r>
              <a:rPr lang="ko-KR" altLang="en-US" dirty="0"/>
              <a:t>조 제</a:t>
            </a:r>
            <a:r>
              <a:rPr lang="en-US" altLang="ko-KR" dirty="0"/>
              <a:t>3</a:t>
            </a:r>
            <a:r>
              <a:rPr lang="ko-KR" altLang="en-US" dirty="0"/>
              <a:t>항 ‘아동의 부모면접교섭권’</a:t>
            </a:r>
            <a:r>
              <a:rPr lang="en-US" altLang="ko-KR" dirty="0"/>
              <a:t>, 21</a:t>
            </a:r>
            <a:r>
              <a:rPr lang="ko-KR" altLang="en-US" dirty="0"/>
              <a:t>조</a:t>
            </a:r>
            <a:r>
              <a:rPr lang="en-US" altLang="ko-KR" dirty="0"/>
              <a:t>a ‘</a:t>
            </a:r>
            <a:r>
              <a:rPr lang="ko-KR" altLang="en-US" dirty="0"/>
              <a:t>입양허가제’</a:t>
            </a:r>
            <a:r>
              <a:rPr lang="en-US" altLang="ko-KR" dirty="0"/>
              <a:t>, 40</a:t>
            </a:r>
            <a:r>
              <a:rPr lang="ko-KR" altLang="en-US" dirty="0"/>
              <a:t>조</a:t>
            </a:r>
            <a:r>
              <a:rPr lang="en-US" altLang="ko-KR" dirty="0"/>
              <a:t>2b(v) </a:t>
            </a:r>
            <a:r>
              <a:rPr lang="ko-KR" altLang="en-US" dirty="0"/>
              <a:t>‘아동의 상소권 보장’의 세 개 조항을 유보한 채 협약을 비준하였다</a:t>
            </a:r>
            <a:r>
              <a:rPr lang="en-US" altLang="ko-KR" dirty="0"/>
              <a:t>(</a:t>
            </a:r>
            <a:r>
              <a:rPr lang="ko-KR" altLang="en-US" dirty="0"/>
              <a:t>이재연</a:t>
            </a:r>
            <a:r>
              <a:rPr lang="en-US" altLang="ko-KR" dirty="0"/>
              <a:t>·</a:t>
            </a:r>
            <a:r>
              <a:rPr lang="ko-KR" altLang="en-US" dirty="0"/>
              <a:t>황옥경</a:t>
            </a:r>
            <a:r>
              <a:rPr lang="en-US" altLang="ko-KR" dirty="0"/>
              <a:t>·</a:t>
            </a:r>
            <a:r>
              <a:rPr lang="ko-KR" altLang="en-US" dirty="0"/>
              <a:t>김효진</a:t>
            </a:r>
            <a:r>
              <a:rPr lang="en-US" altLang="ko-KR" dirty="0"/>
              <a:t>, 2009: 155). </a:t>
            </a:r>
            <a:r>
              <a:rPr lang="ko-KR" altLang="en-US" dirty="0"/>
              <a:t>협약 제</a:t>
            </a:r>
            <a:r>
              <a:rPr lang="en-US" altLang="ko-KR" dirty="0"/>
              <a:t>44</a:t>
            </a:r>
            <a:r>
              <a:rPr lang="ko-KR" altLang="en-US" dirty="0"/>
              <a:t>조에 의거하여 정부는 협약의 이행 현황에 대하여 </a:t>
            </a:r>
            <a:r>
              <a:rPr lang="en-US" altLang="ko-KR" dirty="0"/>
              <a:t>1994</a:t>
            </a:r>
            <a:r>
              <a:rPr lang="ko-KR" altLang="en-US" dirty="0"/>
              <a:t>년 제</a:t>
            </a:r>
            <a:r>
              <a:rPr lang="en-US" altLang="ko-KR" dirty="0"/>
              <a:t>1</a:t>
            </a:r>
            <a:r>
              <a:rPr lang="ko-KR" altLang="en-US" dirty="0"/>
              <a:t>차와 </a:t>
            </a:r>
            <a:r>
              <a:rPr lang="en-US" altLang="ko-KR" dirty="0"/>
              <a:t>2001</a:t>
            </a:r>
            <a:r>
              <a:rPr lang="ko-KR" altLang="en-US" dirty="0"/>
              <a:t>년 제</a:t>
            </a:r>
            <a:r>
              <a:rPr lang="en-US" altLang="ko-KR" dirty="0"/>
              <a:t>2</a:t>
            </a:r>
            <a:r>
              <a:rPr lang="ko-KR" altLang="en-US" dirty="0"/>
              <a:t>차 국가보고서를 제출하였고</a:t>
            </a:r>
            <a:r>
              <a:rPr lang="en-US" altLang="ko-KR" dirty="0"/>
              <a:t>, </a:t>
            </a:r>
            <a:r>
              <a:rPr lang="ko-KR" altLang="en-US" dirty="0"/>
              <a:t>유엔아동권리위원회는 이를 심의하여 우리나라 아동권리 이행 현황에 대한 우려되는 점과 이를 근거로 개선되어야 할 점에 대해 권고하였다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월에 제</a:t>
            </a:r>
            <a:r>
              <a:rPr lang="en-US" altLang="ko-KR" dirty="0"/>
              <a:t>3, 4</a:t>
            </a:r>
            <a:r>
              <a:rPr lang="ko-KR" altLang="en-US" dirty="0"/>
              <a:t>차 통합보고서를 제출하였다</a:t>
            </a:r>
            <a:r>
              <a:rPr lang="en-US" altLang="ko-KR" dirty="0"/>
              <a:t>. </a:t>
            </a:r>
            <a:r>
              <a:rPr lang="ko-KR" altLang="en-US" dirty="0"/>
              <a:t>이러한 유엔아동권리위원회의 권고를 이행하기 위하여 정부는 관련법을 정비하고 정책을 개발하며 제도를 개선하는 등 다양한 노력을 기울여왔다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088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</a:t>
            </a:r>
            <a:r>
              <a:rPr lang="en-US" altLang="ko-KR" dirty="0"/>
              <a:t>11)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17695" y="995881"/>
            <a:ext cx="8058277" cy="5767058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원문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전체적 사고가 반드시 직관적 사고에 이르지는 않지만 직관적 수용을 생각</a:t>
            </a:r>
          </a:p>
          <a:p>
            <a:r>
              <a:rPr lang="ko-KR" altLang="en-US" dirty="0"/>
              <a:t>하거나 고양하는 데에는 기여할 수 있다</a:t>
            </a:r>
            <a:r>
              <a:rPr lang="en-US" altLang="ko-KR" dirty="0"/>
              <a:t>(</a:t>
            </a:r>
            <a:r>
              <a:rPr lang="ko-KR" altLang="en-US" dirty="0"/>
              <a:t>김응태</a:t>
            </a:r>
            <a:r>
              <a:rPr lang="en-US" altLang="ko-KR" dirty="0"/>
              <a:t>, </a:t>
            </a:r>
            <a:r>
              <a:rPr lang="ko-KR" altLang="en-US" dirty="0"/>
              <a:t>박한식</a:t>
            </a:r>
            <a:r>
              <a:rPr lang="en-US" altLang="ko-KR" dirty="0"/>
              <a:t>, </a:t>
            </a:r>
            <a:r>
              <a:rPr lang="ko-KR" altLang="en-US" dirty="0"/>
              <a:t>우정호</a:t>
            </a:r>
            <a:r>
              <a:rPr lang="en-US" altLang="ko-KR" dirty="0"/>
              <a:t>, 2003)</a:t>
            </a:r>
            <a:r>
              <a:rPr lang="ko-KR" altLang="en-US" dirty="0"/>
              <a:t>고 하였다</a:t>
            </a:r>
            <a:r>
              <a:rPr lang="en-US" altLang="ko-KR" dirty="0"/>
              <a:t>. </a:t>
            </a:r>
            <a:r>
              <a:rPr lang="ko-KR" altLang="en-US" dirty="0"/>
              <a:t>분석적 사고와 직관적 사고는 상호 보완적 성격을 갖고 있어서 학습자가 관련영역의 지식과 구조에 친숙해져 있을 때 전체적 사고를 통해 비약을 하거나 단계를 뛰어 넘어 빨리 해답에 도달하고 이후에 분석적인 방법에 의해 결과를 재검토하게 된다</a:t>
            </a:r>
            <a:r>
              <a:rPr lang="en-US" altLang="ko-KR" dirty="0"/>
              <a:t>. </a:t>
            </a:r>
            <a:r>
              <a:rPr lang="ko-KR" altLang="en-US" dirty="0"/>
              <a:t>또한 분석적 사고를 통해서는 전혀 도달할 수 없거나 상당히 오랜 시간이 걸려서야 얻어지는 해답을 전체적 사고를 통해서 즉각 도달하는 경우가 종종 생긴다</a:t>
            </a:r>
            <a:r>
              <a:rPr lang="en-US" altLang="ko-KR" dirty="0"/>
              <a:t>. </a:t>
            </a:r>
            <a:r>
              <a:rPr lang="ko-KR" altLang="en-US" dirty="0"/>
              <a:t>흔히 분석적 사고에서는 얻을 수 없었던 문제해결을 전체적 사고를 통해서 발견하거나 고안해내는 것을 볼 수 있다</a:t>
            </a:r>
            <a:r>
              <a:rPr lang="en-US" altLang="ko-KR" dirty="0"/>
              <a:t>. </a:t>
            </a:r>
            <a:r>
              <a:rPr lang="ko-KR" altLang="en-US" dirty="0"/>
              <a:t>그러나 전체적 사고를 통해서 발견해낸 해답을 적절히 형식화하는 과정은 분석적 사고라 할 수 있겠다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직관적 판단은 분석적이고 논리적인 추론과는 대조적으로 전체적인 견해로 나타나게 된다</a:t>
            </a:r>
            <a:r>
              <a:rPr lang="en-US" altLang="ko-KR" dirty="0"/>
              <a:t>(</a:t>
            </a:r>
            <a:r>
              <a:rPr lang="ko-KR" altLang="en-US" dirty="0"/>
              <a:t>우정호</a:t>
            </a:r>
            <a:r>
              <a:rPr lang="en-US" altLang="ko-KR" dirty="0"/>
              <a:t>, 2000).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경제</a:t>
            </a:r>
            <a:r>
              <a:rPr lang="en-US" altLang="ko-KR" dirty="0"/>
              <a:t>·</a:t>
            </a:r>
            <a:r>
              <a:rPr lang="ko-KR" altLang="en-US" dirty="0"/>
              <a:t>인문사회연구회</a:t>
            </a:r>
            <a:r>
              <a:rPr lang="en-US" altLang="ko-KR" dirty="0"/>
              <a:t>, 《</a:t>
            </a:r>
            <a:r>
              <a:rPr lang="ko-KR" altLang="en-US" dirty="0"/>
              <a:t>연구윤리 평가기준 및 </a:t>
            </a:r>
            <a:r>
              <a:rPr lang="ko-KR" altLang="en-US" dirty="0" err="1"/>
              <a:t>사례집</a:t>
            </a:r>
            <a:r>
              <a:rPr lang="en-US" altLang="ko-KR" dirty="0"/>
              <a:t>》, 2013, 51</a:t>
            </a:r>
            <a:r>
              <a:rPr lang="ko-KR" altLang="en-US" dirty="0"/>
              <a:t>쪽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003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</a:t>
            </a:r>
            <a:r>
              <a:rPr lang="en-US" altLang="ko-KR" dirty="0"/>
              <a:t>12)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08230" y="895308"/>
            <a:ext cx="7913420" cy="5822363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문제의 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전체적 사고가 반드시 직관적 사고에 이르지는 않지만 직관적 수용을 생각</a:t>
            </a:r>
          </a:p>
          <a:p>
            <a:r>
              <a:rPr lang="ko-KR" altLang="en-US" dirty="0"/>
              <a:t>하거나 고양하는 데에는 기여할 수 있다</a:t>
            </a:r>
            <a:r>
              <a:rPr lang="en-US" altLang="ko-KR" dirty="0"/>
              <a:t>(</a:t>
            </a:r>
            <a:r>
              <a:rPr lang="ko-KR" altLang="en-US" dirty="0"/>
              <a:t>김응태</a:t>
            </a:r>
            <a:r>
              <a:rPr lang="en-US" altLang="ko-KR" dirty="0"/>
              <a:t>, </a:t>
            </a:r>
            <a:r>
              <a:rPr lang="ko-KR" altLang="en-US" dirty="0"/>
              <a:t>박한식</a:t>
            </a:r>
            <a:r>
              <a:rPr lang="en-US" altLang="ko-KR" dirty="0"/>
              <a:t>, </a:t>
            </a:r>
            <a:r>
              <a:rPr lang="ko-KR" altLang="en-US" dirty="0"/>
              <a:t>우정호</a:t>
            </a:r>
            <a:r>
              <a:rPr lang="en-US" altLang="ko-KR" dirty="0"/>
              <a:t>, 2003)</a:t>
            </a:r>
            <a:r>
              <a:rPr lang="ko-KR" altLang="en-US" dirty="0"/>
              <a:t>고 하였다</a:t>
            </a:r>
            <a:r>
              <a:rPr lang="en-US" altLang="ko-KR" dirty="0"/>
              <a:t>. </a:t>
            </a:r>
            <a:r>
              <a:rPr lang="ko-KR" altLang="en-US" dirty="0"/>
              <a:t>분석적 사고와 직관적 사고는 상호 보완적 성격을 갖고 있어서 학습자가 관련영역의 지식과 구조에 친숙해져 있을 때 전체적 사고를 통해 비약을 하거나 단계를 뛰어 넘어 빨리 해답에 도달하고 이후에 분석적인 방법에 의해 결과를 재검토하게 된다</a:t>
            </a:r>
            <a:r>
              <a:rPr lang="en-US" altLang="ko-KR" dirty="0"/>
              <a:t>. </a:t>
            </a:r>
            <a:r>
              <a:rPr lang="ko-KR" altLang="en-US" dirty="0"/>
              <a:t>또한 분석적 사고를 통해서는 전혀 도달할 수 없거나 상당히 </a:t>
            </a:r>
            <a:r>
              <a:rPr lang="ko-KR" altLang="en-US" dirty="0" err="1"/>
              <a:t>오랜시간이</a:t>
            </a:r>
            <a:r>
              <a:rPr lang="ko-KR" altLang="en-US" dirty="0"/>
              <a:t> 걸려서야 얻어지는 해답을 전체적 사고를 통해서 즉각 도달하는 경우가 종종 생긴다</a:t>
            </a:r>
            <a:r>
              <a:rPr lang="en-US" altLang="ko-KR" dirty="0"/>
              <a:t>. </a:t>
            </a:r>
            <a:r>
              <a:rPr lang="ko-KR" altLang="en-US" dirty="0"/>
              <a:t>흔히 분석적 사고에서는 얻을 수 없었던 문제해결을 전체적 사고를 통해서 발견하거나 고안해내는 것을 볼 수 있다</a:t>
            </a:r>
            <a:r>
              <a:rPr lang="en-US" altLang="ko-KR" dirty="0"/>
              <a:t>. </a:t>
            </a:r>
            <a:r>
              <a:rPr lang="ko-KR" altLang="en-US" dirty="0"/>
              <a:t>그러나 전체적 사고를 통해서 발견해낸 해답을 적절히 형식화하는 과정은 분석적 사고라 할 수 있겠다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직관적 판단은 분석적이고 논리적인 추론과는 대조적으로 전체적인 견해로 나타나게 된다</a:t>
            </a:r>
            <a:r>
              <a:rPr lang="en-US" altLang="ko-KR" dirty="0"/>
              <a:t>(</a:t>
            </a:r>
            <a:r>
              <a:rPr lang="ko-KR" altLang="en-US" dirty="0"/>
              <a:t>우정호</a:t>
            </a:r>
            <a:r>
              <a:rPr lang="en-US" altLang="ko-KR" dirty="0"/>
              <a:t>, 2000).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1989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3"/>
          </p:nvPr>
        </p:nvSpPr>
        <p:spPr>
          <a:xfrm>
            <a:off x="359079" y="311376"/>
            <a:ext cx="7948518" cy="513443"/>
          </a:xfrm>
        </p:spPr>
        <p:txBody>
          <a:bodyPr/>
          <a:lstStyle/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 작성이란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?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4628" y="1243379"/>
            <a:ext cx="8603327" cy="17068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800"/>
              </a:lnSpc>
            </a:pP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글쓰기 과정 중 </a:t>
            </a:r>
            <a:r>
              <a:rPr lang="ko-KR" alt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계획하기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의 마지막 단계</a:t>
            </a:r>
            <a:endParaRPr lang="en-US" altLang="ko-KR" sz="24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ts val="4800"/>
              </a:lnSpc>
            </a:pP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글의 얼개를 </a:t>
            </a:r>
            <a:r>
              <a:rPr lang="ko-KR" altLang="en-US" sz="2400" dirty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조직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과 </a:t>
            </a:r>
            <a:r>
              <a:rPr lang="ko-KR" altLang="en-US" sz="2400" dirty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체계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통해 구체화하는 작업</a:t>
            </a:r>
          </a:p>
        </p:txBody>
      </p:sp>
      <p:pic>
        <p:nvPicPr>
          <p:cNvPr id="2050" name="Picture 2" descr="설계도에 대한 이미지 검색결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6113" y="3419703"/>
            <a:ext cx="3588179" cy="2534152"/>
          </a:xfrm>
          <a:prstGeom prst="rect">
            <a:avLst/>
          </a:prstGeom>
          <a:noFill/>
        </p:spPr>
      </p:pic>
      <p:sp>
        <p:nvSpPr>
          <p:cNvPr id="6" name="모서리가 둥근 사각형 설명선 5"/>
          <p:cNvSpPr/>
          <p:nvPr/>
        </p:nvSpPr>
        <p:spPr>
          <a:xfrm>
            <a:off x="4753232" y="3674076"/>
            <a:ext cx="3904736" cy="1334529"/>
          </a:xfrm>
          <a:prstGeom prst="wedgeRoundRectCallout">
            <a:avLst>
              <a:gd name="adj1" fmla="val -57852"/>
              <a:gd name="adj2" fmla="val -23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건축에서의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설계도</a:t>
            </a:r>
            <a:r>
              <a:rPr lang="en-US" altLang="ko-KR" dirty="0">
                <a:solidFill>
                  <a:schemeClr val="tx1"/>
                </a:solidFill>
              </a:rPr>
              <a:t>’</a:t>
            </a:r>
            <a:r>
              <a:rPr lang="ko-KR" altLang="en-US" dirty="0">
                <a:solidFill>
                  <a:schemeClr val="tx1"/>
                </a:solidFill>
              </a:rPr>
              <a:t>와 같다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결과물의 질적 향상을 위한 과정</a:t>
            </a:r>
          </a:p>
        </p:txBody>
      </p:sp>
    </p:spTree>
    <p:extLst>
      <p:ext uri="{BB962C8B-B14F-4D97-AF65-F5344CB8AC3E}">
        <p14:creationId xmlns:p14="http://schemas.microsoft.com/office/powerpoint/2010/main" val="3657354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3"/>
          </p:nvPr>
        </p:nvSpPr>
        <p:spPr>
          <a:xfrm>
            <a:off x="359079" y="311376"/>
            <a:ext cx="7948518" cy="513443"/>
          </a:xfrm>
        </p:spPr>
        <p:txBody>
          <a:bodyPr/>
          <a:lstStyle/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1)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 작성 시의 유의사항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999310"/>
              </p:ext>
            </p:extLst>
          </p:nvPr>
        </p:nvGraphicFramePr>
        <p:xfrm>
          <a:off x="264629" y="2386342"/>
          <a:ext cx="8586074" cy="34882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86074">
                  <a:extLst>
                    <a:ext uri="{9D8B030D-6E8A-4147-A177-3AD203B41FA5}">
                      <a16:colId xmlns:a16="http://schemas.microsoft.com/office/drawing/2014/main" val="1547690181"/>
                    </a:ext>
                  </a:extLst>
                </a:gridCol>
              </a:tblGrid>
              <a:tr h="5667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Arial" pitchFamily="34" charset="0"/>
                      </a:endParaRPr>
                    </a:p>
                  </a:txBody>
                  <a:tcPr marL="105118" marR="105118" marT="52559" marB="5255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909792"/>
                  </a:ext>
                </a:extLst>
              </a:tr>
              <a:tr h="2921499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글의 목적</a:t>
                      </a:r>
                      <a:r>
                        <a:rPr lang="en-US" altLang="ko-KR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예상 독자가 부합하는 방향으로 주제가 구체화되었나</a:t>
                      </a:r>
                      <a:r>
                        <a:rPr lang="en-US" altLang="ko-KR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?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글의 단계별 흐름에 따른 논지 전개가 일관성이 있는가</a:t>
                      </a:r>
                      <a:r>
                        <a:rPr lang="en-US" altLang="ko-KR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?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축약</a:t>
                      </a:r>
                      <a:r>
                        <a:rPr lang="en-US" altLang="ko-KR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삭제하거나 보완</a:t>
                      </a:r>
                      <a:r>
                        <a:rPr lang="en-US" altLang="ko-KR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첨가해야 할 사항은 없는가</a:t>
                      </a:r>
                      <a:r>
                        <a:rPr lang="en-US" altLang="ko-KR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?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각 단계의 상위 범주와 하위 항목들 간의 관계는 유기적인가</a:t>
                      </a:r>
                      <a:r>
                        <a:rPr lang="en-US" altLang="ko-KR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?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사용된 어휘들이 각 단계별 주제를 표현하는 데 적합한가</a:t>
                      </a:r>
                      <a:r>
                        <a:rPr lang="en-US" altLang="ko-KR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?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600" b="1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marL="105118" marR="105118" marT="52559" marB="5255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044862"/>
                  </a:ext>
                </a:extLst>
              </a:tr>
            </a:tbl>
          </a:graphicData>
        </a:graphic>
      </p:graphicFrame>
      <p:sp>
        <p:nvSpPr>
          <p:cNvPr id="13" name="Rectangle 7">
            <a:extLst>
              <a:ext uri="{FF2B5EF4-FFF2-40B4-BE49-F238E27FC236}">
                <a16:creationId xmlns:a16="http://schemas.microsoft.com/office/drawing/2014/main" id="{025B9413-06DE-47AF-A557-FB9FC361BDCD}"/>
              </a:ext>
            </a:extLst>
          </p:cNvPr>
          <p:cNvSpPr/>
          <p:nvPr/>
        </p:nvSpPr>
        <p:spPr>
          <a:xfrm rot="18900000">
            <a:off x="7763524" y="3991164"/>
            <a:ext cx="591517" cy="1329765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925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034" y="2902767"/>
            <a:ext cx="3988163" cy="2991123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78" y="2902767"/>
            <a:ext cx="4000930" cy="2951255"/>
          </a:xfrm>
          <a:prstGeom prst="rect">
            <a:avLst/>
          </a:prstGeom>
        </p:spPr>
      </p:pic>
      <p:sp>
        <p:nvSpPr>
          <p:cNvPr id="14" name="텍스트 개체 틀 13"/>
          <p:cNvSpPr>
            <a:spLocks noGrp="1"/>
          </p:cNvSpPr>
          <p:nvPr>
            <p:ph type="body" sz="quarter" idx="13"/>
          </p:nvPr>
        </p:nvSpPr>
        <p:spPr>
          <a:xfrm>
            <a:off x="359079" y="311376"/>
            <a:ext cx="7948518" cy="513443"/>
          </a:xfrm>
        </p:spPr>
        <p:txBody>
          <a:bodyPr/>
          <a:lstStyle/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2) 1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 개요 작성법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64628" y="1243379"/>
            <a:ext cx="8620579" cy="126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각 단락별로 </a:t>
            </a:r>
            <a:r>
              <a:rPr lang="ko-KR" altLang="en-US" sz="2400" dirty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상위 항목의 주제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와 </a:t>
            </a:r>
            <a:r>
              <a:rPr lang="ko-KR" altLang="en-US" sz="2400" dirty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하위 항목의 논거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들을 파악</a:t>
            </a:r>
            <a:endParaRPr lang="en-US" altLang="ko-KR" sz="2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>
                    <a:lumMod val="10000"/>
                    <a:lumOff val="9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서론 </a:t>
            </a:r>
            <a:r>
              <a:rPr lang="en-US" altLang="ko-KR" sz="2400" dirty="0">
                <a:solidFill>
                  <a:schemeClr val="accent2">
                    <a:lumMod val="10000"/>
                    <a:lumOff val="9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– </a:t>
            </a:r>
            <a:r>
              <a:rPr lang="ko-KR" altLang="en-US" sz="2400" dirty="0">
                <a:solidFill>
                  <a:schemeClr val="accent2">
                    <a:lumMod val="10000"/>
                    <a:lumOff val="9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본론 </a:t>
            </a:r>
            <a:r>
              <a:rPr lang="en-US" altLang="ko-KR" sz="2400" dirty="0">
                <a:solidFill>
                  <a:schemeClr val="accent2">
                    <a:lumMod val="10000"/>
                    <a:lumOff val="9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– </a:t>
            </a:r>
            <a:r>
              <a:rPr lang="ko-KR" altLang="en-US" sz="2400" dirty="0">
                <a:solidFill>
                  <a:schemeClr val="accent2">
                    <a:lumMod val="10000"/>
                    <a:lumOff val="9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결론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으로 논의의 흐름을 정리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43292" y="2902768"/>
            <a:ext cx="3153988" cy="4410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 개요의 효과</a:t>
            </a:r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18"/>
          </p:nvPr>
        </p:nvSpPr>
        <p:spPr>
          <a:xfrm>
            <a:off x="748035" y="3782909"/>
            <a:ext cx="3601544" cy="1340500"/>
          </a:xfrm>
        </p:spPr>
        <p:txBody>
          <a:bodyPr>
            <a:normAutofit/>
          </a:bodyPr>
          <a:lstStyle/>
          <a:p>
            <a:pPr algn="ctr"/>
            <a:r>
              <a:rPr lang="ko-KR" altLang="en-US" sz="1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글의 전체 방향과 흐름을 파악</a:t>
            </a:r>
            <a:endParaRPr lang="en-US" altLang="ko-KR" sz="1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1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단락별 주제와 논거의 적절성 검증</a:t>
            </a:r>
            <a:endParaRPr lang="en-US" altLang="ko-KR" sz="1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endParaRPr lang="en-US" altLang="ko-KR" sz="1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98689" y="2902767"/>
            <a:ext cx="3153988" cy="4410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작성 시의 유의사항</a:t>
            </a:r>
          </a:p>
        </p:txBody>
      </p:sp>
      <p:sp>
        <p:nvSpPr>
          <p:cNvPr id="16" name="텍스트 개체 틀 17"/>
          <p:cNvSpPr>
            <a:spLocks noGrp="1"/>
          </p:cNvSpPr>
          <p:nvPr>
            <p:ph type="body" sz="quarter" idx="18"/>
          </p:nvPr>
        </p:nvSpPr>
        <p:spPr>
          <a:xfrm>
            <a:off x="5149262" y="3780124"/>
            <a:ext cx="3525181" cy="1340500"/>
          </a:xfrm>
        </p:spPr>
        <p:txBody>
          <a:bodyPr>
            <a:normAutofit/>
          </a:bodyPr>
          <a:lstStyle/>
          <a:p>
            <a:pPr algn="ctr"/>
            <a:r>
              <a:rPr lang="ko-KR" altLang="en-US" sz="1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논의를 추상적으로 만들 수 있음</a:t>
            </a:r>
            <a:endParaRPr lang="en-US" altLang="ko-KR" sz="1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1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세부 내용에 대한 사전 정리 필요</a:t>
            </a:r>
            <a:endParaRPr lang="en-US" altLang="ko-KR" sz="1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7" name="Round Same Side Corner Rectangle 6">
            <a:extLst>
              <a:ext uri="{FF2B5EF4-FFF2-40B4-BE49-F238E27FC236}">
                <a16:creationId xmlns:a16="http://schemas.microsoft.com/office/drawing/2014/main" id="{50249BFC-DAB1-4F7B-8E1E-906F4332CD6A}"/>
              </a:ext>
            </a:extLst>
          </p:cNvPr>
          <p:cNvSpPr/>
          <p:nvPr/>
        </p:nvSpPr>
        <p:spPr>
          <a:xfrm rot="2700000">
            <a:off x="4706207" y="4384053"/>
            <a:ext cx="259083" cy="767466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C638F7EF-9B6A-43BE-8A0A-024D85AF31CB}"/>
              </a:ext>
            </a:extLst>
          </p:cNvPr>
          <p:cNvSpPr/>
          <p:nvPr/>
        </p:nvSpPr>
        <p:spPr>
          <a:xfrm>
            <a:off x="4300690" y="5212959"/>
            <a:ext cx="853169" cy="72868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424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3"/>
          </p:nvPr>
        </p:nvSpPr>
        <p:spPr>
          <a:xfrm>
            <a:off x="359079" y="311376"/>
            <a:ext cx="7948518" cy="513443"/>
          </a:xfrm>
        </p:spPr>
        <p:txBody>
          <a:bodyPr/>
          <a:lstStyle/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3) 2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 개요 작성법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64628" y="1243379"/>
            <a:ext cx="8620579" cy="126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 개요에 </a:t>
            </a:r>
            <a:r>
              <a:rPr lang="ko-KR" alt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구체적인 내용을 추가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하여 논의를 확장한 것</a:t>
            </a:r>
            <a:endParaRPr lang="en-US" altLang="ko-KR" sz="2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</a:t>
            </a:r>
            <a:r>
              <a:rPr lang="ko-KR" altLang="en-US" sz="24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식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개요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(1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 -&gt; </a:t>
            </a:r>
            <a:r>
              <a:rPr lang="ko-KR" altLang="en-US" sz="2400" dirty="0" err="1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요점</a:t>
            </a:r>
            <a:r>
              <a:rPr lang="ko-KR" altLang="en-US" sz="24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식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개요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(2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6" name="다이어그램 5"/>
          <p:cNvGraphicFramePr/>
          <p:nvPr/>
        </p:nvGraphicFramePr>
        <p:xfrm>
          <a:off x="1227437" y="2817340"/>
          <a:ext cx="6623222" cy="3681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181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개요의 실제 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62549" y="967735"/>
            <a:ext cx="7840993" cy="5532653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/>
              <a:t>유교적 질서가 강하게 느껴지던 </a:t>
            </a:r>
            <a:r>
              <a:rPr lang="en-US" altLang="ko-KR" dirty="0"/>
              <a:t>20</a:t>
            </a:r>
            <a:r>
              <a:rPr lang="ko-KR" altLang="en-US" dirty="0"/>
              <a:t>세기 초반에만 해도 “공자 말씀 같은 소리 그만해” 하는 말이 있었다</a:t>
            </a:r>
            <a:r>
              <a:rPr lang="en-US" altLang="ko-KR" dirty="0"/>
              <a:t>. </a:t>
            </a:r>
            <a:r>
              <a:rPr lang="ko-KR" altLang="en-US" dirty="0"/>
              <a:t>되풀이되는 좋은 말씀은 듣기 좋은 것이 아니다</a:t>
            </a:r>
            <a:r>
              <a:rPr lang="en-US" altLang="ko-KR" dirty="0"/>
              <a:t>. </a:t>
            </a:r>
            <a:r>
              <a:rPr lang="ko-KR" altLang="en-US" dirty="0"/>
              <a:t>사실 그러한 말은 </a:t>
            </a:r>
            <a:r>
              <a:rPr lang="en-US" altLang="ko-KR" dirty="0"/>
              <a:t>(</a:t>
            </a:r>
            <a:r>
              <a:rPr lang="ko-KR" altLang="en-US" dirty="0"/>
              <a:t>말하는 사람의 권위를 세워주기는 하겠지만</a:t>
            </a:r>
            <a:r>
              <a:rPr lang="en-US" altLang="ko-KR" dirty="0"/>
              <a:t>) </a:t>
            </a:r>
            <a:r>
              <a:rPr lang="ko-KR" altLang="en-US" dirty="0"/>
              <a:t>사람들을 물리게 할 뿐 아니라</a:t>
            </a:r>
            <a:r>
              <a:rPr lang="en-US" altLang="ko-KR" dirty="0"/>
              <a:t>, </a:t>
            </a:r>
            <a:r>
              <a:rPr lang="ko-KR" altLang="en-US" dirty="0"/>
              <a:t>거기에 들어 있는</a:t>
            </a:r>
            <a:r>
              <a:rPr lang="en-US" altLang="ko-KR" dirty="0"/>
              <a:t>, </a:t>
            </a:r>
            <a:r>
              <a:rPr lang="ko-KR" altLang="en-US" dirty="0"/>
              <a:t>말씀대로만 하면 문제가 없을 것이라는 </a:t>
            </a:r>
            <a:r>
              <a:rPr lang="ko-KR" altLang="en-US" dirty="0" err="1"/>
              <a:t>현실관은</a:t>
            </a:r>
            <a:r>
              <a:rPr lang="ko-KR" altLang="en-US" dirty="0"/>
              <a:t> 문제 해결에 별 도움이 되지는 않는다</a:t>
            </a:r>
            <a:r>
              <a:rPr lang="en-US" altLang="ko-KR" dirty="0"/>
              <a:t>. </a:t>
            </a:r>
            <a:r>
              <a:rPr lang="ko-KR" altLang="en-US" dirty="0" err="1"/>
              <a:t>애덤</a:t>
            </a:r>
            <a:r>
              <a:rPr lang="ko-KR" altLang="en-US" dirty="0"/>
              <a:t> </a:t>
            </a:r>
            <a:r>
              <a:rPr lang="ko-KR" altLang="en-US" dirty="0" err="1"/>
              <a:t>스미스의</a:t>
            </a:r>
            <a:r>
              <a:rPr lang="ko-KR" altLang="en-US" dirty="0"/>
              <a:t> 경제학에 함축되어 있는</a:t>
            </a:r>
            <a:r>
              <a:rPr lang="en-US" altLang="ko-KR" dirty="0"/>
              <a:t>, </a:t>
            </a:r>
            <a:r>
              <a:rPr lang="ko-KR" altLang="en-US" dirty="0"/>
              <a:t>사람들이 알아서 자기의 이익을 추구하면 결국 그것은 나라를 부강하게 할 것이라는 명제는 경제학적인 타당성을 넘어서</a:t>
            </a:r>
            <a:r>
              <a:rPr lang="en-US" altLang="ko-KR" dirty="0"/>
              <a:t>, </a:t>
            </a:r>
            <a:r>
              <a:rPr lang="ko-KR" altLang="en-US" dirty="0"/>
              <a:t>좋은 말씀으로부터의 해방을 약속하는 것이었다</a:t>
            </a:r>
            <a:r>
              <a:rPr lang="en-US" altLang="ko-KR" dirty="0"/>
              <a:t>. </a:t>
            </a:r>
            <a:r>
              <a:rPr lang="ko-KR" altLang="en-US" dirty="0"/>
              <a:t>마르크스의 핵심적 통찰은 삶의 문제 해결이 개인의 뜻이나 노력이 아니라 사회 구조의 혁명적 변화에 달려 있다는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관점에서 개인 차원에서의 선의나 도리는 큰 의미를 갖지 못한다</a:t>
            </a:r>
            <a:r>
              <a:rPr lang="en-US" altLang="ko-KR" dirty="0"/>
              <a:t>. (</a:t>
            </a:r>
            <a:r>
              <a:rPr lang="ko-KR" altLang="en-US" dirty="0"/>
              <a:t>이러한 도덕적 강제로부터의 해방은 도덕을 없애는 것이 아니라 그 책임을 개인의 자유 영역으로 옮긴다는 것이지만</a:t>
            </a:r>
            <a:r>
              <a:rPr lang="en-US" altLang="ko-KR" dirty="0"/>
              <a:t>, </a:t>
            </a:r>
            <a:r>
              <a:rPr lang="ko-KR" altLang="en-US" dirty="0"/>
              <a:t>그것은 방종과 증오와 폭력을 정당화하는 현실 효과를 갖는 경우가 많다</a:t>
            </a:r>
          </a:p>
        </p:txBody>
      </p:sp>
    </p:spTree>
    <p:extLst>
      <p:ext uri="{BB962C8B-B14F-4D97-AF65-F5344CB8AC3E}">
        <p14:creationId xmlns:p14="http://schemas.microsoft.com/office/powerpoint/2010/main" val="3353610885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4509</ep:Words>
  <ep:PresentationFormat>화면 슬라이드 쇼(4:3)</ep:PresentationFormat>
  <ep:Paragraphs>487</ep:Paragraphs>
  <ep:Slides>42</ep:Slides>
  <ep:Notes>10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ep:HeadingPairs>
  <ep:TitlesOfParts>
    <vt:vector size="44" baseType="lpstr"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계획한 사항에 따라 글을 작성해봅시다.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2018-05-08T08:03:16.000</dcterms:created>
  <dc:creator>Design Innovation 2</dc:creator>
  <cp:lastModifiedBy>Home</cp:lastModifiedBy>
  <dcterms:modified xsi:type="dcterms:W3CDTF">2021-10-06T00:07:38.717</dcterms:modified>
  <cp:revision>100</cp:revision>
  <dc:title>PowerPoint 프레젠테이션</dc:title>
  <cp:version>1000.0000.01</cp:version>
</cp:coreProperties>
</file>